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93" r:id="rId2"/>
    <p:sldId id="276" r:id="rId3"/>
    <p:sldId id="286" r:id="rId4"/>
    <p:sldId id="289" r:id="rId5"/>
    <p:sldId id="287" r:id="rId6"/>
    <p:sldId id="290" r:id="rId7"/>
    <p:sldId id="291" r:id="rId8"/>
    <p:sldId id="277" r:id="rId9"/>
    <p:sldId id="272" r:id="rId10"/>
    <p:sldId id="274" r:id="rId11"/>
    <p:sldId id="295" r:id="rId12"/>
    <p:sldId id="296" r:id="rId13"/>
    <p:sldId id="294" r:id="rId14"/>
    <p:sldId id="278" r:id="rId15"/>
    <p:sldId id="279" r:id="rId16"/>
    <p:sldId id="280" r:id="rId17"/>
    <p:sldId id="282" r:id="rId18"/>
    <p:sldId id="281" r:id="rId19"/>
    <p:sldId id="284" r:id="rId20"/>
    <p:sldId id="285" r:id="rId21"/>
    <p:sldId id="273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8446372C-6ECF-43B6-9B75-94F390A0B595}">
          <p14:sldIdLst>
            <p14:sldId id="293"/>
          </p14:sldIdLst>
        </p14:section>
        <p14:section name="Hardware" id="{0DEF5425-880D-47A4-BC3D-D226326481C8}">
          <p14:sldIdLst>
            <p14:sldId id="276"/>
            <p14:sldId id="286"/>
            <p14:sldId id="289"/>
            <p14:sldId id="287"/>
            <p14:sldId id="290"/>
            <p14:sldId id="291"/>
          </p14:sldIdLst>
        </p14:section>
        <p14:section name="Firmware" id="{D75CD23A-0382-4991-AD71-9163A090AD07}">
          <p14:sldIdLst>
            <p14:sldId id="277"/>
            <p14:sldId id="272"/>
            <p14:sldId id="274"/>
            <p14:sldId id="295"/>
            <p14:sldId id="296"/>
            <p14:sldId id="294"/>
            <p14:sldId id="278"/>
            <p14:sldId id="279"/>
            <p14:sldId id="280"/>
            <p14:sldId id="282"/>
            <p14:sldId id="281"/>
            <p14:sldId id="284"/>
            <p14:sldId id="285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00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9" autoAdjust="0"/>
    <p:restoredTop sz="59865" autoAdjust="0"/>
  </p:normalViewPr>
  <p:slideViewPr>
    <p:cSldViewPr snapToGrid="0">
      <p:cViewPr varScale="1">
        <p:scale>
          <a:sx n="91" d="100"/>
          <a:sy n="91" d="100"/>
        </p:scale>
        <p:origin x="2304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7BB10-0AC3-43DA-98C2-0EB5A12103CF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B19C2-3C61-44D9-85BB-2921EF0D11D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1507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Hardware:</a:t>
            </a:r>
          </a:p>
          <a:p>
            <a:pPr marL="171450" indent="-171450">
              <a:buFontTx/>
              <a:buChar char="-"/>
            </a:pPr>
            <a:r>
              <a:rPr lang="de-DE" dirty="0"/>
              <a:t>Gegenüberstellung von Schaltungsentwurf und Layout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Firmware:</a:t>
            </a:r>
          </a:p>
          <a:p>
            <a:pPr marL="171450" indent="-171450">
              <a:buFontTx/>
              <a:buChar char="-"/>
            </a:pPr>
            <a:r>
              <a:rPr lang="de-DE" dirty="0"/>
              <a:t>Audiosampling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5188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Rot: wird einmalig ausgeführt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Gelb: werden jeweils in ihrer eigenen Schleife ausgeführt (laufen unabhängig voneinander)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Blau: Referenz auf Treiberparameter (</a:t>
            </a:r>
            <a:r>
              <a:rPr lang="de-DE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zB</a:t>
            </a: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Queues)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de-DE" sz="1800" kern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+mn-ea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Variable mit Namensgebung „</a:t>
            </a:r>
            <a:r>
              <a:rPr lang="de-DE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context</a:t>
            </a: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“ beinhaltet Konfiguration der Datentypen für die Peripherie</a:t>
            </a:r>
            <a:endParaRPr lang="de-DE" dirty="0"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de-DE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Bsp</a:t>
            </a: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:</a:t>
            </a:r>
            <a:endParaRPr lang="de-DE" dirty="0"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UART </a:t>
            </a:r>
            <a:r>
              <a:rPr lang="de-DE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context</a:t>
            </a:r>
            <a:endParaRPr lang="de-DE" dirty="0">
              <a:effectLst/>
            </a:endParaRPr>
          </a:p>
          <a:p>
            <a:pPr marL="285750" indent="-285750" algn="l" rtl="0" eaLnBrk="1" latinLnBrk="0" hangingPunct="1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-"/>
            </a:pP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Baudrate</a:t>
            </a:r>
            <a:endParaRPr lang="de-DE" dirty="0">
              <a:effectLst/>
            </a:endParaRPr>
          </a:p>
          <a:p>
            <a:pPr marL="285750" indent="-285750" algn="l" rtl="0" eaLnBrk="1" latinLnBrk="0" hangingPunct="1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-"/>
            </a:pPr>
            <a:r>
              <a:rPr lang="de-DE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Uart</a:t>
            </a: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</a:t>
            </a:r>
            <a:r>
              <a:rPr lang="de-DE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port</a:t>
            </a:r>
            <a:endParaRPr lang="de-DE" dirty="0">
              <a:effectLst/>
            </a:endParaRPr>
          </a:p>
          <a:p>
            <a:pPr marL="285750" indent="-285750" algn="l" rtl="0" eaLnBrk="1" latinLnBrk="0" hangingPunct="1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-"/>
            </a:pPr>
            <a:r>
              <a:rPr lang="de-DE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Rx</a:t>
            </a: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/</a:t>
            </a:r>
            <a:r>
              <a:rPr lang="de-DE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tx</a:t>
            </a:r>
            <a:r>
              <a:rPr lang="de-DE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</a:t>
            </a:r>
            <a:r>
              <a:rPr lang="de-DE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pins</a:t>
            </a:r>
            <a:endParaRPr lang="de-DE" dirty="0">
              <a:effectLst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7792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DMA Controller Schreibt mit der Sample Rate in die DMA Buffer</a:t>
            </a:r>
          </a:p>
          <a:p>
            <a:endParaRPr lang="de-DE" dirty="0"/>
          </a:p>
          <a:p>
            <a:r>
              <a:rPr lang="de-DE" dirty="0"/>
              <a:t>Sobald die CPU Daten benötigt kann sie die DMA-Buffer lesen</a:t>
            </a:r>
          </a:p>
          <a:p>
            <a:endParaRPr lang="de-DE" dirty="0"/>
          </a:p>
          <a:p>
            <a:r>
              <a:rPr lang="de-DE" dirty="0"/>
              <a:t>Samples werden in den in der Firmware verwendbaren Audio Buffer geschrieben</a:t>
            </a:r>
          </a:p>
          <a:p>
            <a:r>
              <a:rPr lang="de-DE" dirty="0"/>
              <a:t>Zu beachten:</a:t>
            </a:r>
          </a:p>
          <a:p>
            <a:r>
              <a:rPr lang="de-DE" dirty="0"/>
              <a:t>- Samples müssen ohne Lücken an den Audio Buffer angehängt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18656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DMA Controller Schreibt mit der Sample Rate in die DMA Buffer</a:t>
            </a:r>
          </a:p>
          <a:p>
            <a:endParaRPr lang="de-DE" dirty="0"/>
          </a:p>
          <a:p>
            <a:r>
              <a:rPr lang="de-DE" dirty="0"/>
              <a:t>Sobald die CPU Daten benötigt kann sie die DMA-Buffer lesen</a:t>
            </a:r>
          </a:p>
          <a:p>
            <a:endParaRPr lang="de-DE" dirty="0"/>
          </a:p>
          <a:p>
            <a:r>
              <a:rPr lang="de-DE" dirty="0"/>
              <a:t>Samples werden in den in der Firmware verwendbaren Audio Buffer geschrieben</a:t>
            </a:r>
          </a:p>
          <a:p>
            <a:r>
              <a:rPr lang="de-DE" dirty="0"/>
              <a:t>Zu beachten:</a:t>
            </a:r>
          </a:p>
          <a:p>
            <a:r>
              <a:rPr lang="de-DE" dirty="0"/>
              <a:t>- Samples müssen ohne Lücken an den Audio Buffer angehängt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4703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Init</a:t>
            </a:r>
            <a:r>
              <a:rPr lang="de-DE" dirty="0"/>
              <a:t> Funktion wird in der </a:t>
            </a:r>
            <a:r>
              <a:rPr lang="de-DE" dirty="0" err="1"/>
              <a:t>main</a:t>
            </a:r>
            <a:r>
              <a:rPr lang="de-DE" dirty="0"/>
              <a:t> aufgerufen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2203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37906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00882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33680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Funktionen zur MIDI Übertragung</a:t>
            </a:r>
          </a:p>
          <a:p>
            <a:r>
              <a:rPr lang="de-DE" dirty="0"/>
              <a:t>Konvertiert die Eingabeparameter der Funktionen zu einem MIDI-Message Datentypen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14403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Audio Buffer werden von der Queue gelesen</a:t>
            </a:r>
          </a:p>
          <a:p>
            <a:endParaRPr lang="de-DE" dirty="0"/>
          </a:p>
          <a:p>
            <a:r>
              <a:rPr lang="de-DE" dirty="0"/>
              <a:t>Vor der FFT</a:t>
            </a:r>
          </a:p>
          <a:p>
            <a:r>
              <a:rPr lang="de-DE" dirty="0"/>
              <a:t>Es werden Mehrere Audio Buffer für die FFT gesammelt und aneinandergehängt</a:t>
            </a:r>
          </a:p>
          <a:p>
            <a:r>
              <a:rPr lang="de-DE" dirty="0"/>
              <a:t>Sobald ein neuer Audio Buffer vom FIFO gelesen wird, schiebt er die bereits vorhandenen Audio Buffer weiter, wie in einem Schiebe Register</a:t>
            </a:r>
          </a:p>
          <a:p>
            <a:r>
              <a:rPr lang="de-DE" dirty="0"/>
              <a:t>Dann FFT, um dessen Implementation in der Firmware sich Laurenz Hölzl gekümmert hat</a:t>
            </a:r>
          </a:p>
          <a:p>
            <a:endParaRPr lang="de-DE" dirty="0"/>
          </a:p>
          <a:p>
            <a:r>
              <a:rPr lang="de-DE" dirty="0"/>
              <a:t>Erkannte Noten werden in da MIDI-Format umgewandelt und in die Sende Queue geschickt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73419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0026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Hardware besteht aus selbst entworfener Mixed Signal Leiterplatte, basierend auf dem ESP32-WROOM Modul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94575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Treiberparameter in einem </a:t>
            </a:r>
            <a:r>
              <a:rPr lang="de-DE" dirty="0" err="1"/>
              <a:t>Struct</a:t>
            </a:r>
            <a:r>
              <a:rPr lang="de-DE" dirty="0"/>
              <a:t> zusammengefasst und als Datentyp definiert auf welchen in jedem RTOS Task referenziert werden kann#</a:t>
            </a:r>
          </a:p>
          <a:p>
            <a:r>
              <a:rPr lang="de-DE" dirty="0"/>
              <a:t>Gut zu sehen sind hier auch die einzelnen Queues welche zum übertragen der Daten zwischen den einzelnen Prozess Tasks dienen 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5516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0013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Bulk-Kondensator, HF Entkopplungskondensator</a:t>
            </a:r>
          </a:p>
          <a:p>
            <a:r>
              <a:rPr lang="de-DE" dirty="0"/>
              <a:t>Reset </a:t>
            </a:r>
            <a:r>
              <a:rPr lang="de-DE" dirty="0" err="1"/>
              <a:t>Pullup</a:t>
            </a:r>
            <a:r>
              <a:rPr lang="de-DE" dirty="0"/>
              <a:t>-Widerstand und entstör Kondensator</a:t>
            </a:r>
          </a:p>
          <a:p>
            <a:r>
              <a:rPr lang="de-DE" dirty="0"/>
              <a:t>Tiefpass Kondensator am analogen Eingang</a:t>
            </a:r>
          </a:p>
          <a:p>
            <a:endParaRPr lang="de-DE" dirty="0"/>
          </a:p>
          <a:p>
            <a:r>
              <a:rPr lang="de-DE" dirty="0"/>
              <a:t>Pin-Out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9805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Zwei Taster werden für den Betrieb des ESP benötigt</a:t>
            </a:r>
          </a:p>
          <a:p>
            <a:r>
              <a:rPr lang="de-DE" dirty="0"/>
              <a:t>Reset setzt den ESP zurück</a:t>
            </a:r>
          </a:p>
          <a:p>
            <a:r>
              <a:rPr lang="de-DE" dirty="0"/>
              <a:t>Boot versetzt den ESP bei einem Reset in den Downloadmodus und erlaubt den Upload einer neuen Firmware</a:t>
            </a:r>
          </a:p>
          <a:p>
            <a:r>
              <a:rPr lang="de-DE" dirty="0" err="1"/>
              <a:t>Tactile</a:t>
            </a:r>
            <a:r>
              <a:rPr lang="de-DE" dirty="0"/>
              <a:t> Taster mit </a:t>
            </a:r>
            <a:r>
              <a:rPr lang="de-DE" dirty="0" err="1"/>
              <a:t>Entprell</a:t>
            </a:r>
            <a:r>
              <a:rPr lang="de-DE" dirty="0"/>
              <a:t> Kondensatoren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3174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Transistor Schaltung für Autoprogram</a:t>
            </a:r>
          </a:p>
          <a:p>
            <a:r>
              <a:rPr lang="de-DE" dirty="0"/>
              <a:t>CP2102 GPIOs</a:t>
            </a:r>
          </a:p>
          <a:p>
            <a:pPr marL="171450" indent="-171450">
              <a:buFontTx/>
              <a:buChar char="-"/>
            </a:pPr>
            <a:r>
              <a:rPr lang="de-DE" dirty="0"/>
              <a:t>DTR Data Transmission Ready</a:t>
            </a:r>
          </a:p>
          <a:p>
            <a:pPr marL="171450" indent="-171450">
              <a:buFontTx/>
              <a:buChar char="-"/>
            </a:pPr>
            <a:r>
              <a:rPr lang="de-DE" dirty="0"/>
              <a:t>RTS Ready To Send</a:t>
            </a:r>
          </a:p>
          <a:p>
            <a:pPr marL="0" indent="0">
              <a:buFontTx/>
              <a:buNone/>
            </a:pPr>
            <a:r>
              <a:rPr lang="de-DE" dirty="0"/>
              <a:t>Automatischer Downloadmodus beim Upload von neuem code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Slider Switch wechselt zwischen zwei </a:t>
            </a:r>
            <a:r>
              <a:rPr lang="de-DE" dirty="0" err="1"/>
              <a:t>rx</a:t>
            </a:r>
            <a:r>
              <a:rPr lang="de-DE" dirty="0"/>
              <a:t>/</a:t>
            </a:r>
            <a:r>
              <a:rPr lang="de-DE" dirty="0" err="1"/>
              <a:t>tx</a:t>
            </a:r>
            <a:r>
              <a:rPr lang="de-DE" dirty="0"/>
              <a:t> paaren</a:t>
            </a:r>
          </a:p>
          <a:p>
            <a:pPr marL="171450" indent="-171450">
              <a:buFontTx/>
              <a:buChar char="-"/>
            </a:pPr>
            <a:r>
              <a:rPr lang="de-DE" dirty="0"/>
              <a:t>UART0: Programmieren und debuggen</a:t>
            </a:r>
          </a:p>
          <a:p>
            <a:pPr marL="171450" indent="-171450">
              <a:buFontTx/>
              <a:buChar char="-"/>
            </a:pPr>
            <a:r>
              <a:rPr lang="de-DE" dirty="0"/>
              <a:t>UART1: MIDI Übertragung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Beschaltung der Bridge kurz erklären</a:t>
            </a:r>
          </a:p>
          <a:p>
            <a:pPr marL="171450" indent="-171450">
              <a:buFontTx/>
              <a:buChar char="-"/>
            </a:pPr>
            <a:r>
              <a:rPr lang="de-DE" dirty="0"/>
              <a:t>Spannungsteiler für internen Linearen Regler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Pullup</a:t>
            </a:r>
            <a:r>
              <a:rPr lang="de-DE" dirty="0"/>
              <a:t> für Reset Pin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Bulk</a:t>
            </a:r>
            <a:r>
              <a:rPr lang="de-DE" dirty="0"/>
              <a:t> und HF entstör Kondensatoren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349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4171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6414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B19C2-3C61-44D9-85BB-2921EF0D11D1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4465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0E6653-EE70-6DEE-81C3-CB97ABCCF5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38B89A6-D52E-B0B3-2217-BE1492886B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B88CB3-F66F-5F5A-AEE3-6EA26CC13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CF310C-306E-FEA3-EE3A-ADF8F670A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2F55ABA-5F4B-0A76-3727-D2298ED4E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9215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DC5267-DA7A-C780-56E4-263DE5968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BABCC52-C113-8230-465E-9C13E097E9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526283B-2542-BC3E-F132-59C89F226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2A3DC6-DA22-42E2-B06D-EDD8764D0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93CBA9-E2B8-7418-6530-0B387B84A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029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20A0B06-4B2C-2A29-E7B1-D6E67872EC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0A69343-CB33-DB17-46DD-401EE4793F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625333-F0A2-DBCB-18A5-530C57333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7A2038-0A51-DB8C-145F-B40A3F3C4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1C3B1B-B5DC-79F1-D286-30E0F41A9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4118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264F09-5995-520C-7664-C8A93D8A001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7CF0D2-8230-B83F-880B-A5D888E79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93618D-FB97-953D-A044-CBBF7943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F913C52-4414-44D6-BB3D-19A765B8C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85A981-314B-CBFE-C5B9-94276CE67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8665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E6DCD6-18F8-EAE7-616B-D96091490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248AEF-81F3-63E4-97A4-A2E89613D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05DCDE-6189-75E6-657D-0E45B08AE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35E92C-2DE4-E415-F833-0A4A1832F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E4AB59-425B-2BAE-AF67-53971F15A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510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51D840-B277-CCF3-FAB2-A4A4B8313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44934F-6FA3-1D99-8376-9038C75CB8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79E09A1-798B-35C0-8E74-1F2B30840D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772C13-122C-4E31-DF41-EC76A3ED2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C00375-4977-7F2C-F23B-F10F12BA8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5CA126-47A8-A2F4-E082-59C368010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623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2565AE-D95C-C364-F782-E6764F717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F1EAFA3-EC0F-6C5D-ACB9-4E352A893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CD67177-425E-E97D-3520-2142D2A8ED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FA523B6-BD58-D96C-D52A-8077620C1E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E664871-9180-7E97-16BF-A31567DF9A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BA9E362-1403-9B9A-6B2E-F3D44451B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F50A6CE-A292-6A37-5236-9522D9380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2C1E088-DDD8-C260-E94D-E21D74516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4203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65621C-FC23-0FAD-07F3-F29267A8B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E16941C-EDA1-A856-EDE1-67EA0FD01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51C09BA-71C0-62F7-6B72-213367346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C1F8E7-F94D-0E5A-B9C4-D8BD85215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8637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72935CC-0904-9C84-1F3E-9762C1A6F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E558F93-1063-5A4B-414B-5BEEA9E83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732442C-2F59-613F-A146-D0DFA7D90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0601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50DCF7-04BD-7BA3-7B94-087294EE8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0114E7-E383-8E91-613A-4ADECE29A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9FD8309-6E1D-70C1-A72E-A2DFCD41A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5E3111F-9843-5024-41C4-080FDDA39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9294C66-80FC-7EB2-1DC5-FE181898C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01B187-814D-CF6F-3A9A-52E43BB97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798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1150A9-ED88-3970-8C52-F0AC69D1C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3338FB5-9FBF-5C5A-F30A-13188C484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CE7197-8304-EF54-8F20-F04C40A01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D74570-77C1-607B-F313-DCC1F3A15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41C3AB2-C31F-5F52-913E-AFA5B6F8E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0A9B9F9-061B-3CEC-C1C2-32B2096EE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255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26000"/>
                    </a14:imgEffect>
                  </a14:imgLayer>
                </a14:imgProps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42A31E6-54D0-BB11-6894-F78355BCB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DF91C70-BAD5-7DE5-D347-30318810F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0AE86D-E723-DF5A-44CA-086A6CFC8D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2E595-0D5F-4B81-8736-39CFB4848E62}" type="datetimeFigureOut">
              <a:rPr lang="de-DE" smtClean="0"/>
              <a:t>22.05.2023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744C83-1E70-8923-9514-17E15C6700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D06F6-0D8A-EC8C-C921-EAC22BC83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8A509-FB9D-4FBF-86F4-F1A774BC56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875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0E02B-2698-7031-41A4-FC5BBB557A3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B003A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dirty="0"/>
              <a:t>Aufgabenstellungen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01BEB7A-A63C-5BDB-CAFD-DA0D1AAC3850}"/>
              </a:ext>
            </a:extLst>
          </p:cNvPr>
          <p:cNvSpPr/>
          <p:nvPr/>
        </p:nvSpPr>
        <p:spPr>
          <a:xfrm>
            <a:off x="6095997" y="3112613"/>
            <a:ext cx="5257801" cy="48545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rgbClr val="0B00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dirty="0"/>
              <a:t>Leiterplattendesign</a:t>
            </a:r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39573739-8223-DAC8-C079-A2F739426E66}"/>
              </a:ext>
            </a:extLst>
          </p:cNvPr>
          <p:cNvSpPr/>
          <p:nvPr/>
        </p:nvSpPr>
        <p:spPr>
          <a:xfrm>
            <a:off x="838198" y="3112613"/>
            <a:ext cx="5257801" cy="48545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rgbClr val="0B00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dirty="0"/>
              <a:t>Schaltungsentwurf</a:t>
            </a:r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3D26A25-98A9-ABC2-C404-4E0855DF7384}"/>
              </a:ext>
            </a:extLst>
          </p:cNvPr>
          <p:cNvSpPr/>
          <p:nvPr/>
        </p:nvSpPr>
        <p:spPr>
          <a:xfrm>
            <a:off x="838202" y="2623907"/>
            <a:ext cx="10515600" cy="48870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rgbClr val="0B00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/>
          </a:p>
          <a:p>
            <a:pPr algn="ctr"/>
            <a:r>
              <a:rPr lang="de-DE" sz="2400" dirty="0"/>
              <a:t>Hardware</a:t>
            </a:r>
            <a:endParaRPr lang="de-DE" sz="2400" cap="small" dirty="0"/>
          </a:p>
          <a:p>
            <a:pPr algn="ctr"/>
            <a:r>
              <a:rPr lang="de-DE" sz="2400" dirty="0"/>
              <a:t>	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AA3C49F-BF8C-869F-B40C-EBD5CA077E56}"/>
              </a:ext>
            </a:extLst>
          </p:cNvPr>
          <p:cNvSpPr/>
          <p:nvPr/>
        </p:nvSpPr>
        <p:spPr>
          <a:xfrm>
            <a:off x="4207477" y="4984572"/>
            <a:ext cx="3614351" cy="48545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dirty="0"/>
              <a:t>Audiosampling</a:t>
            </a:r>
          </a:p>
          <a:p>
            <a:pPr algn="ctr"/>
            <a:endParaRPr lang="de-DE" dirty="0"/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01AE7406-FCF9-530C-3976-AB712628EBEC}"/>
              </a:ext>
            </a:extLst>
          </p:cNvPr>
          <p:cNvSpPr/>
          <p:nvPr/>
        </p:nvSpPr>
        <p:spPr>
          <a:xfrm>
            <a:off x="7821829" y="4984572"/>
            <a:ext cx="3531972" cy="48545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dirty="0"/>
              <a:t>Datenübertragung</a:t>
            </a:r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E903CFB-BFD5-EC1C-44FF-4BFCED81CD3C}"/>
              </a:ext>
            </a:extLst>
          </p:cNvPr>
          <p:cNvSpPr/>
          <p:nvPr/>
        </p:nvSpPr>
        <p:spPr>
          <a:xfrm>
            <a:off x="838200" y="4984572"/>
            <a:ext cx="3369277" cy="48545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dirty="0"/>
              <a:t>Code Base</a:t>
            </a:r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2768FE97-31E7-67BB-9235-3B8DBA0C1F11}"/>
              </a:ext>
            </a:extLst>
          </p:cNvPr>
          <p:cNvSpPr txBox="1">
            <a:spLocks/>
          </p:cNvSpPr>
          <p:nvPr/>
        </p:nvSpPr>
        <p:spPr>
          <a:xfrm>
            <a:off x="838200" y="4499118"/>
            <a:ext cx="10515600" cy="485454"/>
          </a:xfrm>
          <a:prstGeom prst="rect">
            <a:avLst/>
          </a:prstGeom>
          <a:solidFill>
            <a:schemeClr val="tx1">
              <a:alpha val="49804"/>
            </a:schemeClr>
          </a:solidFill>
          <a:ln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/>
              <a:t>Treiber</a:t>
            </a:r>
            <a:r>
              <a:rPr lang="de-DE" sz="2000" dirty="0"/>
              <a:t> </a:t>
            </a:r>
            <a:r>
              <a:rPr lang="de-DE" sz="2400" dirty="0"/>
              <a:t>Firmware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81277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7EAD47D-DF27-CAAA-AAA0-E6883B8343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6349946" cy="59778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4925">
            <a:solidFill>
              <a:schemeClr val="bg1">
                <a:lumMod val="85000"/>
              </a:schemeClr>
            </a:solidFill>
          </a:ln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67234494-1E28-1717-8FF3-2A63F83AB9B7}"/>
              </a:ext>
            </a:extLst>
          </p:cNvPr>
          <p:cNvSpPr/>
          <p:nvPr/>
        </p:nvSpPr>
        <p:spPr>
          <a:xfrm>
            <a:off x="889552" y="1881810"/>
            <a:ext cx="4133274" cy="1342818"/>
          </a:xfrm>
          <a:prstGeom prst="rect">
            <a:avLst/>
          </a:prstGeom>
          <a:solidFill>
            <a:srgbClr val="F8CECC"/>
          </a:solidFill>
          <a:ln w="28575">
            <a:solidFill>
              <a:srgbClr val="BA4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</a:rPr>
              <a:t>Initialisierungs-Setup</a:t>
            </a:r>
          </a:p>
          <a:p>
            <a:pPr lvl="1"/>
            <a:r>
              <a:rPr lang="de-DE" dirty="0">
                <a:solidFill>
                  <a:schemeClr val="tx1"/>
                </a:solidFill>
              </a:rPr>
              <a:t>Start Sampler</a:t>
            </a:r>
          </a:p>
          <a:p>
            <a:pPr lvl="1"/>
            <a:r>
              <a:rPr lang="de-DE" dirty="0">
                <a:solidFill>
                  <a:schemeClr val="tx1"/>
                </a:solidFill>
              </a:rPr>
              <a:t>Start RTOS	</a:t>
            </a:r>
          </a:p>
          <a:p>
            <a:pPr lvl="1"/>
            <a:r>
              <a:rPr lang="de-DE" dirty="0">
                <a:solidFill>
                  <a:schemeClr val="tx1"/>
                </a:solidFill>
              </a:rPr>
              <a:t>Start MIDI Bus	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2EB89D0-5AAF-E7D2-44BD-B2B22D6B0695}"/>
              </a:ext>
            </a:extLst>
          </p:cNvPr>
          <p:cNvSpPr/>
          <p:nvPr/>
        </p:nvSpPr>
        <p:spPr>
          <a:xfrm>
            <a:off x="889552" y="3428999"/>
            <a:ext cx="4133274" cy="1342819"/>
          </a:xfrm>
          <a:prstGeom prst="rect">
            <a:avLst/>
          </a:prstGeom>
          <a:solidFill>
            <a:srgbClr val="FFF2CC"/>
          </a:solidFill>
          <a:ln w="28575">
            <a:solidFill>
              <a:srgbClr val="D5AF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</a:rPr>
              <a:t>Signalverarbeitungskette</a:t>
            </a:r>
          </a:p>
          <a:p>
            <a:pPr lvl="1"/>
            <a:r>
              <a:rPr lang="de-DE" dirty="0">
                <a:solidFill>
                  <a:schemeClr val="tx1"/>
                </a:solidFill>
              </a:rPr>
              <a:t>Sampler</a:t>
            </a:r>
          </a:p>
          <a:p>
            <a:pPr lvl="1"/>
            <a:r>
              <a:rPr lang="de-DE" dirty="0">
                <a:solidFill>
                  <a:schemeClr val="tx1"/>
                </a:solidFill>
              </a:rPr>
              <a:t>DSP</a:t>
            </a:r>
          </a:p>
          <a:p>
            <a:pPr lvl="1"/>
            <a:r>
              <a:rPr lang="de-DE" dirty="0">
                <a:solidFill>
                  <a:schemeClr val="tx1"/>
                </a:solidFill>
              </a:rPr>
              <a:t>MIDI-Task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BB7FB55-359D-49AE-B0A6-D10A0942F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5932" y="351873"/>
            <a:ext cx="1501326" cy="757790"/>
          </a:xfrm>
          <a:prstGeom prst="rect">
            <a:avLst/>
          </a:prstGeom>
        </p:spPr>
      </p:pic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98BE772-E646-FD37-F813-C85AFD91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1506490" cy="738912"/>
          </a:xfrm>
          <a:prstGeom prst="rect">
            <a:avLst/>
          </a:prstGeom>
        </p:spPr>
      </p:pic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C6A1D4A-3FFC-697E-5D74-14ABA07BE9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097" y="1471339"/>
            <a:ext cx="1500609" cy="976587"/>
          </a:xfrm>
          <a:prstGeom prst="rect">
            <a:avLst/>
          </a:prstGeom>
        </p:spPr>
      </p:pic>
      <p:pic>
        <p:nvPicPr>
          <p:cNvPr id="14" name="Grafik 1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4C870825-5B03-D1D3-9546-EF5D5F4411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89" y="2755408"/>
            <a:ext cx="1506489" cy="985196"/>
          </a:xfrm>
          <a:prstGeom prst="rect">
            <a:avLst/>
          </a:prstGeom>
        </p:spPr>
      </p:pic>
      <p:pic>
        <p:nvPicPr>
          <p:cNvPr id="18" name="Grafik 1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112A9B5B-D1B2-B060-E62D-5E212D99FF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577" y="4082598"/>
            <a:ext cx="1500397" cy="981212"/>
          </a:xfrm>
          <a:prstGeom prst="rect">
            <a:avLst/>
          </a:prstGeom>
        </p:spPr>
      </p:pic>
      <p:pic>
        <p:nvPicPr>
          <p:cNvPr id="22" name="Grafik 21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0D55DF1-4FD3-B6AD-377B-09BB1FE3C29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019" y="1471150"/>
            <a:ext cx="1496960" cy="976588"/>
          </a:xfrm>
          <a:prstGeom prst="rect">
            <a:avLst/>
          </a:prstGeom>
        </p:spPr>
      </p:pic>
      <p:pic>
        <p:nvPicPr>
          <p:cNvPr id="24" name="Grafik 23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CCE6EC1-E955-C5CF-9F88-22E99C0C3AD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2775080"/>
            <a:ext cx="1502045" cy="1463897"/>
          </a:xfrm>
          <a:prstGeom prst="rect">
            <a:avLst/>
          </a:prstGeom>
        </p:spPr>
      </p:pic>
      <p:pic>
        <p:nvPicPr>
          <p:cNvPr id="26" name="Grafik 25" descr="Ein Bild, das Text, Schrift, Screenshot enthält.&#10;&#10;Automatisch generierte Beschreibung">
            <a:extLst>
              <a:ext uri="{FF2B5EF4-FFF2-40B4-BE49-F238E27FC236}">
                <a16:creationId xmlns:a16="http://schemas.microsoft.com/office/drawing/2014/main" id="{1DAF11C7-E41F-E30B-2D6D-775F09A5A6B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4639930"/>
            <a:ext cx="1500006" cy="73455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0625DA-6912-5256-BE44-DB4C2892C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555" y="5664572"/>
            <a:ext cx="769564" cy="76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032C4F5-6B1A-1697-B669-B0087AAB5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174" y="338138"/>
            <a:ext cx="7715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1B07C0E5-3287-054B-36C6-DAAA91DBB63F}"/>
              </a:ext>
            </a:extLst>
          </p:cNvPr>
          <p:cNvSpPr/>
          <p:nvPr/>
        </p:nvSpPr>
        <p:spPr>
          <a:xfrm>
            <a:off x="889552" y="4986897"/>
            <a:ext cx="4133274" cy="424440"/>
          </a:xfrm>
          <a:prstGeom prst="rect">
            <a:avLst/>
          </a:prstGeom>
          <a:solidFill>
            <a:srgbClr val="DAE8FC"/>
          </a:solidFill>
          <a:ln w="28575">
            <a:solidFill>
              <a:srgbClr val="80A2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</a:rPr>
              <a:t>Referenz auf Treiberparameter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2FD1FAD-24EA-5C13-C34B-003E1CB43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537" y="137673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5A7BAC8-CF39-79A2-9B41-959DEE3B3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9459" y="1378931"/>
            <a:ext cx="941216" cy="410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3A03AD85-28CB-1DE0-8A1F-6264A601390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4184626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71083D0-4782-7859-3CF8-F1A0FEFBE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84626" cy="1325563"/>
          </a:xfrm>
        </p:spPr>
        <p:txBody>
          <a:bodyPr/>
          <a:lstStyle/>
          <a:p>
            <a:r>
              <a:rPr lang="de-DE" dirty="0"/>
              <a:t>Firmware</a:t>
            </a:r>
          </a:p>
        </p:txBody>
      </p:sp>
    </p:spTree>
    <p:extLst>
      <p:ext uri="{BB962C8B-B14F-4D97-AF65-F5344CB8AC3E}">
        <p14:creationId xmlns:p14="http://schemas.microsoft.com/office/powerpoint/2010/main" val="936700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C6A1D4A-3FFC-697E-5D74-14ABA07BE9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744" y="1905962"/>
            <a:ext cx="1968774" cy="1281266"/>
          </a:xfrm>
          <a:prstGeom prst="rect">
            <a:avLst/>
          </a:prstGeom>
          <a:noFill/>
        </p:spPr>
      </p:pic>
      <p:pic>
        <p:nvPicPr>
          <p:cNvPr id="22" name="Grafik 21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0D55DF1-4FD3-B6AD-377B-09BB1FE3C29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271" y="1905962"/>
            <a:ext cx="1963985" cy="128126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119D173-CD6B-4F3B-84FC-B8DD6791363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10464248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3C91B67-6A84-8C2B-DD56-CE0240E78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Sampler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FCE93E8-26A6-6450-03C3-9430B5C96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524" y="3568068"/>
            <a:ext cx="4001214" cy="2924807"/>
          </a:xfrm>
        </p:spPr>
        <p:txBody>
          <a:bodyPr/>
          <a:lstStyle/>
          <a:p>
            <a:r>
              <a:rPr lang="de-DE" dirty="0"/>
              <a:t>Audio Buffer allokieren</a:t>
            </a:r>
          </a:p>
          <a:p>
            <a:r>
              <a:rPr lang="de-DE" dirty="0" err="1"/>
              <a:t>Vref</a:t>
            </a:r>
            <a:r>
              <a:rPr lang="de-DE" dirty="0"/>
              <a:t> für ADC einstellen</a:t>
            </a:r>
          </a:p>
          <a:p>
            <a:r>
              <a:rPr lang="de-DE" dirty="0"/>
              <a:t>I2S auf ADC installieren</a:t>
            </a:r>
          </a:p>
          <a:p>
            <a:r>
              <a:rPr lang="de-DE" dirty="0"/>
              <a:t>Sampling Task starten</a:t>
            </a:r>
          </a:p>
        </p:txBody>
      </p:sp>
      <p:sp>
        <p:nvSpPr>
          <p:cNvPr id="15" name="Inhaltsplatzhalter 5">
            <a:extLst>
              <a:ext uri="{FF2B5EF4-FFF2-40B4-BE49-F238E27FC236}">
                <a16:creationId xmlns:a16="http://schemas.microsoft.com/office/drawing/2014/main" id="{9D935846-5D72-0EEC-090D-40992CB88607}"/>
              </a:ext>
            </a:extLst>
          </p:cNvPr>
          <p:cNvSpPr txBox="1">
            <a:spLocks/>
          </p:cNvSpPr>
          <p:nvPr/>
        </p:nvSpPr>
        <p:spPr>
          <a:xfrm>
            <a:off x="7378264" y="3429000"/>
            <a:ext cx="4001214" cy="2924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Liest Samples aus dem DMA Buffer</a:t>
            </a:r>
          </a:p>
          <a:p>
            <a:r>
              <a:rPr lang="de-DE" dirty="0"/>
              <a:t>Schreibt Samples in den Audio Buffer</a:t>
            </a:r>
          </a:p>
          <a:p>
            <a:r>
              <a:rPr lang="de-DE" dirty="0"/>
              <a:t>Sendet Buffer in den FIFO</a:t>
            </a:r>
          </a:p>
        </p:txBody>
      </p:sp>
    </p:spTree>
    <p:extLst>
      <p:ext uri="{BB962C8B-B14F-4D97-AF65-F5344CB8AC3E}">
        <p14:creationId xmlns:p14="http://schemas.microsoft.com/office/powerpoint/2010/main" val="3420565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9D173-CD6B-4F3B-84FC-B8DD6791363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10464248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3C91B67-6A84-8C2B-DD56-CE0240E78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ADC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57A96A3-E860-591D-0261-CDF714612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Interner ADC des ESP32</a:t>
            </a:r>
          </a:p>
          <a:p>
            <a:r>
              <a:rPr lang="de-DE" dirty="0"/>
              <a:t>12-Bit </a:t>
            </a:r>
          </a:p>
          <a:p>
            <a:r>
              <a:rPr lang="de-DE" dirty="0"/>
              <a:t>44.1kHz Abtastrate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35447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E510AB-0F29-3486-D343-C222CCA25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DMA-Controller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AE4AD34-1DC3-5E46-513C-6DD593DF4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3829" y="1825625"/>
            <a:ext cx="66643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345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7EAD47D-DF27-CAAA-AAA0-E6883B8343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6349946" cy="597784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34925">
            <a:solidFill>
              <a:schemeClr val="bg1">
                <a:lumMod val="85000"/>
                <a:alpha val="50000"/>
              </a:schemeClr>
            </a:solidFill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BB7FB55-359D-49AE-B0A6-D10A0942F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6132" y="349491"/>
            <a:ext cx="1500007" cy="757125"/>
          </a:xfrm>
          <a:prstGeom prst="rect">
            <a:avLst/>
          </a:prstGeom>
        </p:spPr>
      </p:pic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98BE772-E646-FD37-F813-C85AFD91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1506490" cy="738912"/>
          </a:xfrm>
          <a:prstGeom prst="rect">
            <a:avLst/>
          </a:prstGeom>
        </p:spPr>
      </p:pic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C6A1D4A-3FFC-697E-5D74-14ABA07BE9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097" y="1471339"/>
            <a:ext cx="1500609" cy="976587"/>
          </a:xfrm>
          <a:prstGeom prst="rect">
            <a:avLst/>
          </a:prstGeom>
        </p:spPr>
      </p:pic>
      <p:pic>
        <p:nvPicPr>
          <p:cNvPr id="14" name="Grafik 1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4C870825-5B03-D1D3-9546-EF5D5F44118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89" y="2755408"/>
            <a:ext cx="1506489" cy="985196"/>
          </a:xfrm>
          <a:prstGeom prst="rect">
            <a:avLst/>
          </a:prstGeom>
        </p:spPr>
      </p:pic>
      <p:pic>
        <p:nvPicPr>
          <p:cNvPr id="18" name="Grafik 1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112A9B5B-D1B2-B060-E62D-5E212D99FFC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577" y="4082598"/>
            <a:ext cx="1500397" cy="981212"/>
          </a:xfrm>
          <a:prstGeom prst="rect">
            <a:avLst/>
          </a:prstGeom>
        </p:spPr>
      </p:pic>
      <p:pic>
        <p:nvPicPr>
          <p:cNvPr id="22" name="Grafik 21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0D55DF1-4FD3-B6AD-377B-09BB1FE3C29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019" y="1471150"/>
            <a:ext cx="1496960" cy="976588"/>
          </a:xfrm>
          <a:prstGeom prst="rect">
            <a:avLst/>
          </a:prstGeom>
        </p:spPr>
      </p:pic>
      <p:pic>
        <p:nvPicPr>
          <p:cNvPr id="24" name="Grafik 23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CCE6EC1-E955-C5CF-9F88-22E99C0C3AD3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2775080"/>
            <a:ext cx="1502045" cy="1463897"/>
          </a:xfrm>
          <a:prstGeom prst="rect">
            <a:avLst/>
          </a:prstGeom>
        </p:spPr>
      </p:pic>
      <p:pic>
        <p:nvPicPr>
          <p:cNvPr id="26" name="Grafik 25" descr="Ein Bild, das Text, Schrift, Screenshot enthält.&#10;&#10;Automatisch generierte Beschreibung">
            <a:extLst>
              <a:ext uri="{FF2B5EF4-FFF2-40B4-BE49-F238E27FC236}">
                <a16:creationId xmlns:a16="http://schemas.microsoft.com/office/drawing/2014/main" id="{1DAF11C7-E41F-E30B-2D6D-775F09A5A6B1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4639930"/>
            <a:ext cx="1500006" cy="73455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0625DA-6912-5256-BE44-DB4C2892C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555" y="5664572"/>
            <a:ext cx="769564" cy="76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032C4F5-6B1A-1697-B669-B0087AAB5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174" y="338138"/>
            <a:ext cx="7715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2FD1FAD-24EA-5C13-C34B-003E1CB43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537" y="137673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5A7BAC8-CF39-79A2-9B41-959DEE3B3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1840" y="137416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3A03AD85-28CB-1DE0-8A1F-6264A601390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4184626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Treiber Firmware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816E8F-7AE5-0028-72AF-59A38CB0E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10302" cy="4351338"/>
          </a:xfrm>
        </p:spPr>
        <p:txBody>
          <a:bodyPr/>
          <a:lstStyle/>
          <a:p>
            <a:r>
              <a:rPr lang="de-DE" dirty="0"/>
              <a:t>Initialisierung in </a:t>
            </a:r>
            <a:r>
              <a:rPr lang="de-DE" dirty="0" err="1"/>
              <a:t>main.c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21491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7EAD47D-DF27-CAAA-AAA0-E6883B8343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6349946" cy="597784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34925">
            <a:solidFill>
              <a:schemeClr val="bg1">
                <a:lumMod val="85000"/>
                <a:alpha val="50000"/>
              </a:schemeClr>
            </a:solidFill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BB7FB55-359D-49AE-B0A6-D10A0942F30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7566132" y="349491"/>
            <a:ext cx="1500007" cy="757125"/>
          </a:xfrm>
          <a:prstGeom prst="rect">
            <a:avLst/>
          </a:prstGeom>
        </p:spPr>
      </p:pic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98BE772-E646-FD37-F813-C85AFD91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1506490" cy="738912"/>
          </a:xfrm>
          <a:prstGeom prst="rect">
            <a:avLst/>
          </a:prstGeom>
        </p:spPr>
      </p:pic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C6A1D4A-3FFC-697E-5D74-14ABA07BE9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097" y="1471339"/>
            <a:ext cx="1500609" cy="976587"/>
          </a:xfrm>
          <a:prstGeom prst="rect">
            <a:avLst/>
          </a:prstGeom>
        </p:spPr>
      </p:pic>
      <p:pic>
        <p:nvPicPr>
          <p:cNvPr id="14" name="Grafik 1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4C870825-5B03-D1D3-9546-EF5D5F44118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89" y="2755408"/>
            <a:ext cx="1506489" cy="985196"/>
          </a:xfrm>
          <a:prstGeom prst="rect">
            <a:avLst/>
          </a:prstGeom>
        </p:spPr>
      </p:pic>
      <p:pic>
        <p:nvPicPr>
          <p:cNvPr id="18" name="Grafik 1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112A9B5B-D1B2-B060-E62D-5E212D99FFC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577" y="4082598"/>
            <a:ext cx="1500397" cy="981212"/>
          </a:xfrm>
          <a:prstGeom prst="rect">
            <a:avLst/>
          </a:prstGeom>
        </p:spPr>
      </p:pic>
      <p:pic>
        <p:nvPicPr>
          <p:cNvPr id="22" name="Grafik 21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0D55DF1-4FD3-B6AD-377B-09BB1FE3C29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019" y="1471150"/>
            <a:ext cx="1496960" cy="976588"/>
          </a:xfrm>
          <a:prstGeom prst="rect">
            <a:avLst/>
          </a:prstGeom>
        </p:spPr>
      </p:pic>
      <p:pic>
        <p:nvPicPr>
          <p:cNvPr id="24" name="Grafik 23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CCE6EC1-E955-C5CF-9F88-22E99C0C3AD3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2775080"/>
            <a:ext cx="1502045" cy="1463897"/>
          </a:xfrm>
          <a:prstGeom prst="rect">
            <a:avLst/>
          </a:prstGeom>
        </p:spPr>
      </p:pic>
      <p:pic>
        <p:nvPicPr>
          <p:cNvPr id="26" name="Grafik 25" descr="Ein Bild, das Text, Schrift, Screenshot enthält.&#10;&#10;Automatisch generierte Beschreibung">
            <a:extLst>
              <a:ext uri="{FF2B5EF4-FFF2-40B4-BE49-F238E27FC236}">
                <a16:creationId xmlns:a16="http://schemas.microsoft.com/office/drawing/2014/main" id="{1DAF11C7-E41F-E30B-2D6D-775F09A5A6B1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4639930"/>
            <a:ext cx="1500006" cy="73455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0625DA-6912-5256-BE44-DB4C2892C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555" y="5664572"/>
            <a:ext cx="769564" cy="76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032C4F5-6B1A-1697-B669-B0087AAB5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174" y="338138"/>
            <a:ext cx="7715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2FD1FAD-24EA-5C13-C34B-003E1CB43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537" y="137673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5A7BAC8-CF39-79A2-9B41-959DEE3B3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1840" y="137416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3A03AD85-28CB-1DE0-8A1F-6264A601390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4184626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Treiber Firmware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816E8F-7AE5-0028-72AF-59A38CB0E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10302" cy="4351338"/>
          </a:xfrm>
        </p:spPr>
        <p:txBody>
          <a:bodyPr/>
          <a:lstStyle/>
          <a:p>
            <a:r>
              <a:rPr lang="de-DE" dirty="0"/>
              <a:t>Includes</a:t>
            </a:r>
          </a:p>
          <a:p>
            <a:r>
              <a:rPr lang="de-DE" dirty="0"/>
              <a:t>Makros</a:t>
            </a:r>
          </a:p>
          <a:p>
            <a:pPr lvl="1"/>
            <a:r>
              <a:rPr lang="de-DE" dirty="0"/>
              <a:t>Baudrate</a:t>
            </a:r>
          </a:p>
          <a:p>
            <a:pPr lvl="1"/>
            <a:r>
              <a:rPr lang="de-DE" dirty="0"/>
              <a:t>ADC-Settings</a:t>
            </a:r>
          </a:p>
          <a:p>
            <a:pPr lvl="1"/>
            <a:r>
              <a:rPr lang="de-DE" dirty="0"/>
              <a:t>Samplerate</a:t>
            </a:r>
          </a:p>
          <a:p>
            <a:pPr lvl="1"/>
            <a:r>
              <a:rPr lang="de-DE" dirty="0" err="1"/>
              <a:t>Buffergröße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5658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7EAD47D-DF27-CAAA-AAA0-E6883B8343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6349946" cy="597784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34925">
            <a:solidFill>
              <a:schemeClr val="bg1">
                <a:lumMod val="85000"/>
                <a:alpha val="50000"/>
              </a:schemeClr>
            </a:solidFill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BB7FB55-359D-49AE-B0A6-D10A0942F30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7566132" y="349491"/>
            <a:ext cx="1500007" cy="757125"/>
          </a:xfrm>
          <a:prstGeom prst="rect">
            <a:avLst/>
          </a:prstGeom>
        </p:spPr>
      </p:pic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98BE772-E646-FD37-F813-C85AFD91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1506490" cy="738912"/>
          </a:xfrm>
          <a:prstGeom prst="rect">
            <a:avLst/>
          </a:prstGeom>
        </p:spPr>
      </p:pic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C6A1D4A-3FFC-697E-5D74-14ABA07BE9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097" y="1471339"/>
            <a:ext cx="1500609" cy="976587"/>
          </a:xfrm>
          <a:prstGeom prst="rect">
            <a:avLst/>
          </a:prstGeom>
        </p:spPr>
      </p:pic>
      <p:pic>
        <p:nvPicPr>
          <p:cNvPr id="14" name="Grafik 1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4C870825-5B03-D1D3-9546-EF5D5F44118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89" y="2755408"/>
            <a:ext cx="1506489" cy="985196"/>
          </a:xfrm>
          <a:prstGeom prst="rect">
            <a:avLst/>
          </a:prstGeom>
        </p:spPr>
      </p:pic>
      <p:pic>
        <p:nvPicPr>
          <p:cNvPr id="18" name="Grafik 1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112A9B5B-D1B2-B060-E62D-5E212D99FFC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577" y="4082598"/>
            <a:ext cx="1500397" cy="981212"/>
          </a:xfrm>
          <a:prstGeom prst="rect">
            <a:avLst/>
          </a:prstGeom>
        </p:spPr>
      </p:pic>
      <p:pic>
        <p:nvPicPr>
          <p:cNvPr id="22" name="Grafik 21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0D55DF1-4FD3-B6AD-377B-09BB1FE3C29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019" y="1471150"/>
            <a:ext cx="1496960" cy="976588"/>
          </a:xfrm>
          <a:prstGeom prst="rect">
            <a:avLst/>
          </a:prstGeom>
        </p:spPr>
      </p:pic>
      <p:pic>
        <p:nvPicPr>
          <p:cNvPr id="24" name="Grafik 23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CCE6EC1-E955-C5CF-9F88-22E99C0C3AD3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2775080"/>
            <a:ext cx="1502045" cy="1463897"/>
          </a:xfrm>
          <a:prstGeom prst="rect">
            <a:avLst/>
          </a:prstGeom>
        </p:spPr>
      </p:pic>
      <p:pic>
        <p:nvPicPr>
          <p:cNvPr id="26" name="Grafik 25" descr="Ein Bild, das Text, Schrift, Screenshot enthält.&#10;&#10;Automatisch generierte Beschreibung">
            <a:extLst>
              <a:ext uri="{FF2B5EF4-FFF2-40B4-BE49-F238E27FC236}">
                <a16:creationId xmlns:a16="http://schemas.microsoft.com/office/drawing/2014/main" id="{1DAF11C7-E41F-E30B-2D6D-775F09A5A6B1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4639930"/>
            <a:ext cx="1500006" cy="73455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0625DA-6912-5256-BE44-DB4C2892C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555" y="5664572"/>
            <a:ext cx="769564" cy="76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032C4F5-6B1A-1697-B669-B0087AAB5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174" y="338138"/>
            <a:ext cx="7715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2FD1FAD-24EA-5C13-C34B-003E1CB43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537" y="137673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5A7BAC8-CF39-79A2-9B41-959DEE3B3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1840" y="137416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3A03AD85-28CB-1DE0-8A1F-6264A601390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4184626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Treiber Firmware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816E8F-7AE5-0028-72AF-59A38CB0E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10302" cy="4351338"/>
          </a:xfrm>
        </p:spPr>
        <p:txBody>
          <a:bodyPr/>
          <a:lstStyle/>
          <a:p>
            <a:r>
              <a:rPr lang="de-DE" dirty="0"/>
              <a:t>Audio Buffer allokieren</a:t>
            </a:r>
          </a:p>
          <a:p>
            <a:r>
              <a:rPr lang="de-DE" dirty="0" err="1"/>
              <a:t>Vref</a:t>
            </a:r>
            <a:r>
              <a:rPr lang="de-DE" dirty="0"/>
              <a:t> für ADC einstellen</a:t>
            </a:r>
          </a:p>
          <a:p>
            <a:r>
              <a:rPr lang="de-DE" dirty="0"/>
              <a:t>I2S auf ADC installieren</a:t>
            </a:r>
          </a:p>
          <a:p>
            <a:r>
              <a:rPr lang="de-DE" dirty="0"/>
              <a:t>Sampling Task starten</a:t>
            </a:r>
          </a:p>
        </p:txBody>
      </p:sp>
    </p:spTree>
    <p:extLst>
      <p:ext uri="{BB962C8B-B14F-4D97-AF65-F5344CB8AC3E}">
        <p14:creationId xmlns:p14="http://schemas.microsoft.com/office/powerpoint/2010/main" val="369782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7EAD47D-DF27-CAAA-AAA0-E6883B8343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6349946" cy="597784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34925">
            <a:solidFill>
              <a:schemeClr val="bg1">
                <a:lumMod val="85000"/>
                <a:alpha val="50000"/>
              </a:schemeClr>
            </a:solidFill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BB7FB55-359D-49AE-B0A6-D10A0942F30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7566132" y="349491"/>
            <a:ext cx="1500007" cy="757125"/>
          </a:xfrm>
          <a:prstGeom prst="rect">
            <a:avLst/>
          </a:prstGeom>
        </p:spPr>
      </p:pic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98BE772-E646-FD37-F813-C85AFD91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1506490" cy="738912"/>
          </a:xfrm>
          <a:prstGeom prst="rect">
            <a:avLst/>
          </a:prstGeom>
        </p:spPr>
      </p:pic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C6A1D4A-3FFC-697E-5D74-14ABA07BE9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097" y="1471339"/>
            <a:ext cx="1500609" cy="976587"/>
          </a:xfrm>
          <a:prstGeom prst="rect">
            <a:avLst/>
          </a:prstGeom>
        </p:spPr>
      </p:pic>
      <p:pic>
        <p:nvPicPr>
          <p:cNvPr id="14" name="Grafik 1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4C870825-5B03-D1D3-9546-EF5D5F44118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89" y="2755408"/>
            <a:ext cx="1506489" cy="985196"/>
          </a:xfrm>
          <a:prstGeom prst="rect">
            <a:avLst/>
          </a:prstGeom>
        </p:spPr>
      </p:pic>
      <p:pic>
        <p:nvPicPr>
          <p:cNvPr id="18" name="Grafik 1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112A9B5B-D1B2-B060-E62D-5E212D99FFC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577" y="4082598"/>
            <a:ext cx="1500397" cy="981212"/>
          </a:xfrm>
          <a:prstGeom prst="rect">
            <a:avLst/>
          </a:prstGeom>
        </p:spPr>
      </p:pic>
      <p:pic>
        <p:nvPicPr>
          <p:cNvPr id="22" name="Grafik 21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0D55DF1-4FD3-B6AD-377B-09BB1FE3C29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019" y="1471150"/>
            <a:ext cx="1496960" cy="976588"/>
          </a:xfrm>
          <a:prstGeom prst="rect">
            <a:avLst/>
          </a:prstGeom>
        </p:spPr>
      </p:pic>
      <p:pic>
        <p:nvPicPr>
          <p:cNvPr id="24" name="Grafik 23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CCE6EC1-E955-C5CF-9F88-22E99C0C3AD3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2775080"/>
            <a:ext cx="1502045" cy="1463897"/>
          </a:xfrm>
          <a:prstGeom prst="rect">
            <a:avLst/>
          </a:prstGeom>
        </p:spPr>
      </p:pic>
      <p:pic>
        <p:nvPicPr>
          <p:cNvPr id="26" name="Grafik 25" descr="Ein Bild, das Text, Schrift, Screenshot enthält.&#10;&#10;Automatisch generierte Beschreibung">
            <a:extLst>
              <a:ext uri="{FF2B5EF4-FFF2-40B4-BE49-F238E27FC236}">
                <a16:creationId xmlns:a16="http://schemas.microsoft.com/office/drawing/2014/main" id="{1DAF11C7-E41F-E30B-2D6D-775F09A5A6B1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4639930"/>
            <a:ext cx="1500006" cy="73455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0625DA-6912-5256-BE44-DB4C2892C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555" y="5664572"/>
            <a:ext cx="769564" cy="76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032C4F5-6B1A-1697-B669-B0087AAB5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174" y="338138"/>
            <a:ext cx="7715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2FD1FAD-24EA-5C13-C34B-003E1CB43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537" y="137673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5A7BAC8-CF39-79A2-9B41-959DEE3B3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1840" y="137416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3A03AD85-28CB-1DE0-8A1F-6264A601390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4184626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Treiber Firmware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816E8F-7AE5-0028-72AF-59A38CB0E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10302" cy="4351338"/>
          </a:xfrm>
        </p:spPr>
        <p:txBody>
          <a:bodyPr/>
          <a:lstStyle/>
          <a:p>
            <a:r>
              <a:rPr lang="de-DE" dirty="0"/>
              <a:t>Queues erzeugen</a:t>
            </a:r>
          </a:p>
          <a:p>
            <a:r>
              <a:rPr lang="de-DE" dirty="0"/>
              <a:t>Prozess Tasks</a:t>
            </a:r>
          </a:p>
          <a:p>
            <a:pPr lvl="1"/>
            <a:r>
              <a:rPr lang="de-DE" dirty="0"/>
              <a:t>Konfigurieren</a:t>
            </a:r>
          </a:p>
          <a:p>
            <a:pPr lvl="1"/>
            <a:r>
              <a:rPr lang="de-DE" dirty="0"/>
              <a:t>Starten</a:t>
            </a:r>
          </a:p>
        </p:txBody>
      </p:sp>
    </p:spTree>
    <p:extLst>
      <p:ext uri="{BB962C8B-B14F-4D97-AF65-F5344CB8AC3E}">
        <p14:creationId xmlns:p14="http://schemas.microsoft.com/office/powerpoint/2010/main" val="686140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7EAD47D-DF27-CAAA-AAA0-E6883B8343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6349946" cy="597784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34925">
            <a:solidFill>
              <a:schemeClr val="bg1">
                <a:lumMod val="85000"/>
                <a:alpha val="50000"/>
              </a:schemeClr>
            </a:solidFill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BB7FB55-359D-49AE-B0A6-D10A0942F30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7566132" y="349491"/>
            <a:ext cx="1500007" cy="757125"/>
          </a:xfrm>
          <a:prstGeom prst="rect">
            <a:avLst/>
          </a:prstGeom>
        </p:spPr>
      </p:pic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98BE772-E646-FD37-F813-C85AFD91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1506490" cy="738912"/>
          </a:xfrm>
          <a:prstGeom prst="rect">
            <a:avLst/>
          </a:prstGeom>
        </p:spPr>
      </p:pic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C6A1D4A-3FFC-697E-5D74-14ABA07BE9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097" y="1471339"/>
            <a:ext cx="1500609" cy="976587"/>
          </a:xfrm>
          <a:prstGeom prst="rect">
            <a:avLst/>
          </a:prstGeom>
        </p:spPr>
      </p:pic>
      <p:pic>
        <p:nvPicPr>
          <p:cNvPr id="14" name="Grafik 1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4C870825-5B03-D1D3-9546-EF5D5F44118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89" y="2755408"/>
            <a:ext cx="1506489" cy="985196"/>
          </a:xfrm>
          <a:prstGeom prst="rect">
            <a:avLst/>
          </a:prstGeom>
        </p:spPr>
      </p:pic>
      <p:pic>
        <p:nvPicPr>
          <p:cNvPr id="18" name="Grafik 1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112A9B5B-D1B2-B060-E62D-5E212D99FFC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577" y="4082598"/>
            <a:ext cx="1500397" cy="981212"/>
          </a:xfrm>
          <a:prstGeom prst="rect">
            <a:avLst/>
          </a:prstGeom>
        </p:spPr>
      </p:pic>
      <p:pic>
        <p:nvPicPr>
          <p:cNvPr id="22" name="Grafik 21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0D55DF1-4FD3-B6AD-377B-09BB1FE3C29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019" y="1471150"/>
            <a:ext cx="1496960" cy="976588"/>
          </a:xfrm>
          <a:prstGeom prst="rect">
            <a:avLst/>
          </a:prstGeom>
        </p:spPr>
      </p:pic>
      <p:pic>
        <p:nvPicPr>
          <p:cNvPr id="24" name="Grafik 23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CCE6EC1-E955-C5CF-9F88-22E99C0C3AD3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2775080"/>
            <a:ext cx="1502045" cy="1463897"/>
          </a:xfrm>
          <a:prstGeom prst="rect">
            <a:avLst/>
          </a:prstGeom>
        </p:spPr>
      </p:pic>
      <p:pic>
        <p:nvPicPr>
          <p:cNvPr id="26" name="Grafik 25" descr="Ein Bild, das Text, Schrift, Screenshot enthält.&#10;&#10;Automatisch generierte Beschreibung">
            <a:extLst>
              <a:ext uri="{FF2B5EF4-FFF2-40B4-BE49-F238E27FC236}">
                <a16:creationId xmlns:a16="http://schemas.microsoft.com/office/drawing/2014/main" id="{1DAF11C7-E41F-E30B-2D6D-775F09A5A6B1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4639930"/>
            <a:ext cx="1500006" cy="73455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0625DA-6912-5256-BE44-DB4C2892C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555" y="5664572"/>
            <a:ext cx="769564" cy="76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032C4F5-6B1A-1697-B669-B0087AAB5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174" y="338138"/>
            <a:ext cx="7715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2FD1FAD-24EA-5C13-C34B-003E1CB43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537" y="137673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5A7BAC8-CF39-79A2-9B41-959DEE3B3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1840" y="137416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3A03AD85-28CB-1DE0-8A1F-6264A601390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4184626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Treiber Firmware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816E8F-7AE5-0028-72AF-59A38CB0E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10302" cy="4351338"/>
          </a:xfrm>
        </p:spPr>
        <p:txBody>
          <a:bodyPr/>
          <a:lstStyle/>
          <a:p>
            <a:r>
              <a:rPr lang="de-DE" dirty="0"/>
              <a:t>UART Konfiguration</a:t>
            </a:r>
          </a:p>
          <a:p>
            <a:pPr lvl="1"/>
            <a:r>
              <a:rPr lang="de-DE" dirty="0"/>
              <a:t>RX/TX Pins</a:t>
            </a:r>
          </a:p>
          <a:p>
            <a:pPr lvl="1"/>
            <a:r>
              <a:rPr lang="de-DE" dirty="0"/>
              <a:t>Baudrate</a:t>
            </a:r>
          </a:p>
          <a:p>
            <a:pPr lvl="1"/>
            <a:r>
              <a:rPr lang="de-DE" dirty="0"/>
              <a:t>Parity</a:t>
            </a:r>
          </a:p>
          <a:p>
            <a:pPr lvl="1"/>
            <a:r>
              <a:rPr lang="de-DE" dirty="0"/>
              <a:t>Stoppbits</a:t>
            </a:r>
          </a:p>
          <a:p>
            <a:pPr lvl="1"/>
            <a:r>
              <a:rPr lang="de-DE" dirty="0"/>
              <a:t>Datenbits</a:t>
            </a:r>
          </a:p>
          <a:p>
            <a:pPr marL="0" indent="0">
              <a:buNone/>
            </a:pPr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20834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7EAD47D-DF27-CAAA-AAA0-E6883B8343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6349946" cy="597784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34925">
            <a:solidFill>
              <a:schemeClr val="bg1">
                <a:lumMod val="85000"/>
                <a:alpha val="50000"/>
              </a:schemeClr>
            </a:solidFill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BB7FB55-359D-49AE-B0A6-D10A0942F30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7566132" y="349491"/>
            <a:ext cx="1500007" cy="757125"/>
          </a:xfrm>
          <a:prstGeom prst="rect">
            <a:avLst/>
          </a:prstGeom>
        </p:spPr>
      </p:pic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98BE772-E646-FD37-F813-C85AFD91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1506490" cy="738912"/>
          </a:xfrm>
          <a:prstGeom prst="rect">
            <a:avLst/>
          </a:prstGeom>
        </p:spPr>
      </p:pic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C6A1D4A-3FFC-697E-5D74-14ABA07BE9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097" y="1471339"/>
            <a:ext cx="1500609" cy="976587"/>
          </a:xfrm>
          <a:prstGeom prst="rect">
            <a:avLst/>
          </a:prstGeom>
        </p:spPr>
      </p:pic>
      <p:pic>
        <p:nvPicPr>
          <p:cNvPr id="14" name="Grafik 1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4C870825-5B03-D1D3-9546-EF5D5F44118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89" y="2755408"/>
            <a:ext cx="1506489" cy="985196"/>
          </a:xfrm>
          <a:prstGeom prst="rect">
            <a:avLst/>
          </a:prstGeom>
        </p:spPr>
      </p:pic>
      <p:pic>
        <p:nvPicPr>
          <p:cNvPr id="18" name="Grafik 1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112A9B5B-D1B2-B060-E62D-5E212D99FFC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577" y="4082598"/>
            <a:ext cx="1500397" cy="981212"/>
          </a:xfrm>
          <a:prstGeom prst="rect">
            <a:avLst/>
          </a:prstGeom>
        </p:spPr>
      </p:pic>
      <p:pic>
        <p:nvPicPr>
          <p:cNvPr id="22" name="Grafik 21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0D55DF1-4FD3-B6AD-377B-09BB1FE3C29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019" y="1471150"/>
            <a:ext cx="1496960" cy="976588"/>
          </a:xfrm>
          <a:prstGeom prst="rect">
            <a:avLst/>
          </a:prstGeom>
        </p:spPr>
      </p:pic>
      <p:pic>
        <p:nvPicPr>
          <p:cNvPr id="24" name="Grafik 23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CCE6EC1-E955-C5CF-9F88-22E99C0C3AD3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2775080"/>
            <a:ext cx="1502045" cy="1463897"/>
          </a:xfrm>
          <a:prstGeom prst="rect">
            <a:avLst/>
          </a:prstGeom>
        </p:spPr>
      </p:pic>
      <p:pic>
        <p:nvPicPr>
          <p:cNvPr id="26" name="Grafik 25" descr="Ein Bild, das Text, Schrift, Screenshot enthält.&#10;&#10;Automatisch generierte Beschreibung">
            <a:extLst>
              <a:ext uri="{FF2B5EF4-FFF2-40B4-BE49-F238E27FC236}">
                <a16:creationId xmlns:a16="http://schemas.microsoft.com/office/drawing/2014/main" id="{1DAF11C7-E41F-E30B-2D6D-775F09A5A6B1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4639930"/>
            <a:ext cx="1500006" cy="73455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0625DA-6912-5256-BE44-DB4C2892C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555" y="5664572"/>
            <a:ext cx="769564" cy="76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032C4F5-6B1A-1697-B669-B0087AAB5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174" y="338138"/>
            <a:ext cx="7715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2FD1FAD-24EA-5C13-C34B-003E1CB43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537" y="137673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5A7BAC8-CF39-79A2-9B41-959DEE3B3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1840" y="137416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3A03AD85-28CB-1DE0-8A1F-6264A601390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4184626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Treiber Firmware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816E8F-7AE5-0028-72AF-59A38CB0E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10302" cy="4351338"/>
          </a:xfrm>
        </p:spPr>
        <p:txBody>
          <a:bodyPr/>
          <a:lstStyle/>
          <a:p>
            <a:r>
              <a:rPr lang="de-DE" dirty="0"/>
              <a:t>8 Audio Buffer werden aneinandergereiht</a:t>
            </a:r>
          </a:p>
          <a:p>
            <a:r>
              <a:rPr lang="de-DE" dirty="0"/>
              <a:t>FFT wird durchgeführt</a:t>
            </a:r>
          </a:p>
          <a:p>
            <a:r>
              <a:rPr lang="de-DE" dirty="0"/>
              <a:t>Folgende Audio Buffer werden eingeschoben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5415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D9D16D61-17A9-6403-DCD1-85A3EDB0D7B7}"/>
              </a:ext>
            </a:extLst>
          </p:cNvPr>
          <p:cNvSpPr/>
          <p:nvPr/>
        </p:nvSpPr>
        <p:spPr>
          <a:xfrm>
            <a:off x="838200" y="365125"/>
            <a:ext cx="10515600" cy="1325562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/>
          </a:p>
          <a:p>
            <a:pPr algn="ctr"/>
            <a:r>
              <a:rPr lang="de-DE" sz="4400" dirty="0"/>
              <a:t>Hardware</a:t>
            </a:r>
            <a:endParaRPr lang="de-DE" sz="2400" cap="small" dirty="0"/>
          </a:p>
          <a:p>
            <a:pPr algn="ctr"/>
            <a:r>
              <a:rPr lang="de-DE" sz="2400" dirty="0"/>
              <a:t>	</a:t>
            </a:r>
          </a:p>
        </p:txBody>
      </p:sp>
      <p:sp>
        <p:nvSpPr>
          <p:cNvPr id="21" name="Inhaltsplatzhalter 20">
            <a:extLst>
              <a:ext uri="{FF2B5EF4-FFF2-40B4-BE49-F238E27FC236}">
                <a16:creationId xmlns:a16="http://schemas.microsoft.com/office/drawing/2014/main" id="{2480D473-67B8-2315-56CF-45A9D8282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0278" cy="4351338"/>
          </a:xfrm>
        </p:spPr>
        <p:txBody>
          <a:bodyPr/>
          <a:lstStyle/>
          <a:p>
            <a:r>
              <a:rPr lang="de-DE" dirty="0"/>
              <a:t>ESP32-WROOM Modul</a:t>
            </a:r>
          </a:p>
          <a:p>
            <a:endParaRPr lang="de-DE" dirty="0"/>
          </a:p>
          <a:p>
            <a:r>
              <a:rPr lang="de-DE" dirty="0"/>
              <a:t>USB-Interface</a:t>
            </a:r>
          </a:p>
          <a:p>
            <a:pPr lvl="1"/>
            <a:r>
              <a:rPr lang="de-DE" dirty="0"/>
              <a:t>Debuggen</a:t>
            </a:r>
          </a:p>
          <a:p>
            <a:pPr lvl="1"/>
            <a:r>
              <a:rPr lang="de-DE" dirty="0"/>
              <a:t>Programmieren</a:t>
            </a:r>
          </a:p>
          <a:p>
            <a:pPr lvl="1"/>
            <a:r>
              <a:rPr lang="de-DE" dirty="0"/>
              <a:t>MIDI-Schnittstelle</a:t>
            </a:r>
          </a:p>
          <a:p>
            <a:r>
              <a:rPr lang="de-DE" dirty="0"/>
              <a:t>Breakout-Pads als Audioeingang</a:t>
            </a:r>
          </a:p>
          <a:p>
            <a:endParaRPr lang="de-DE" dirty="0"/>
          </a:p>
          <a:p>
            <a:r>
              <a:rPr lang="de-DE" dirty="0"/>
              <a:t>31.75mm x 54.61mm</a:t>
            </a:r>
          </a:p>
          <a:p>
            <a:endParaRPr lang="de-DE" dirty="0"/>
          </a:p>
        </p:txBody>
      </p:sp>
      <p:pic>
        <p:nvPicPr>
          <p:cNvPr id="25" name="Grafik 24" descr="Ein Bild, das Elektronik, Elektronisches Bauteil, Computerkomponenten, Elektrisches Bauelement enthält.&#10;&#10;Automatisch generierte Beschreibung">
            <a:extLst>
              <a:ext uri="{FF2B5EF4-FFF2-40B4-BE49-F238E27FC236}">
                <a16:creationId xmlns:a16="http://schemas.microsoft.com/office/drawing/2014/main" id="{12122CB5-DD09-9F0F-7D6F-86EDE53DB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529" y="909558"/>
            <a:ext cx="6183471" cy="6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42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4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37EAD47D-DF27-CAAA-AAA0-E6883B8343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6349946" cy="597784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34925">
            <a:solidFill>
              <a:schemeClr val="bg1">
                <a:lumMod val="85000"/>
                <a:alpha val="50000"/>
              </a:schemeClr>
            </a:solidFill>
          </a:ln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BB7FB55-359D-49AE-B0A6-D10A0942F30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7566132" y="349491"/>
            <a:ext cx="1500007" cy="757125"/>
          </a:xfrm>
          <a:prstGeom prst="rect">
            <a:avLst/>
          </a:prstGeom>
        </p:spPr>
      </p:pic>
      <p:pic>
        <p:nvPicPr>
          <p:cNvPr id="9" name="Grafik 8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98BE772-E646-FD37-F813-C85AFD91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374" y="351873"/>
            <a:ext cx="1506490" cy="738912"/>
          </a:xfrm>
          <a:prstGeom prst="rect">
            <a:avLst/>
          </a:prstGeom>
        </p:spPr>
      </p:pic>
      <p:pic>
        <p:nvPicPr>
          <p:cNvPr id="11" name="Grafik 1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C6A1D4A-3FFC-697E-5D74-14ABA07BE90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097" y="1471339"/>
            <a:ext cx="1500609" cy="976587"/>
          </a:xfrm>
          <a:prstGeom prst="rect">
            <a:avLst/>
          </a:prstGeom>
        </p:spPr>
      </p:pic>
      <p:pic>
        <p:nvPicPr>
          <p:cNvPr id="14" name="Grafik 1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4C870825-5B03-D1D3-9546-EF5D5F44118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289" y="2755408"/>
            <a:ext cx="1506489" cy="985196"/>
          </a:xfrm>
          <a:prstGeom prst="rect">
            <a:avLst/>
          </a:prstGeom>
        </p:spPr>
      </p:pic>
      <p:pic>
        <p:nvPicPr>
          <p:cNvPr id="18" name="Grafik 1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112A9B5B-D1B2-B060-E62D-5E212D99FFC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577" y="4082598"/>
            <a:ext cx="1500397" cy="981212"/>
          </a:xfrm>
          <a:prstGeom prst="rect">
            <a:avLst/>
          </a:prstGeom>
        </p:spPr>
      </p:pic>
      <p:pic>
        <p:nvPicPr>
          <p:cNvPr id="22" name="Grafik 21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00D55DF1-4FD3-B6AD-377B-09BB1FE3C29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019" y="1471150"/>
            <a:ext cx="1496960" cy="976588"/>
          </a:xfrm>
          <a:prstGeom prst="rect">
            <a:avLst/>
          </a:prstGeom>
        </p:spPr>
      </p:pic>
      <p:pic>
        <p:nvPicPr>
          <p:cNvPr id="24" name="Grafik 23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CCE6EC1-E955-C5CF-9F88-22E99C0C3AD3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2775080"/>
            <a:ext cx="1502045" cy="1463897"/>
          </a:xfrm>
          <a:prstGeom prst="rect">
            <a:avLst/>
          </a:prstGeom>
        </p:spPr>
      </p:pic>
      <p:pic>
        <p:nvPicPr>
          <p:cNvPr id="26" name="Grafik 25" descr="Ein Bild, das Text, Schrift, Screenshot enthält.&#10;&#10;Automatisch generierte Beschreibung">
            <a:extLst>
              <a:ext uri="{FF2B5EF4-FFF2-40B4-BE49-F238E27FC236}">
                <a16:creationId xmlns:a16="http://schemas.microsoft.com/office/drawing/2014/main" id="{1DAF11C7-E41F-E30B-2D6D-775F09A5A6B1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934" y="4639930"/>
            <a:ext cx="1500006" cy="73455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0625DA-6912-5256-BE44-DB4C2892C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555" y="5664572"/>
            <a:ext cx="769564" cy="76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032C4F5-6B1A-1697-B669-B0087AAB5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174" y="338138"/>
            <a:ext cx="7715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2FD1FAD-24EA-5C13-C34B-003E1CB43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537" y="137673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5A7BAC8-CF39-79A2-9B41-959DEE3B3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1840" y="1374168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3A03AD85-28CB-1DE0-8A1F-6264A601390A}"/>
              </a:ext>
            </a:extLst>
          </p:cNvPr>
          <p:cNvSpPr txBox="1">
            <a:spLocks/>
          </p:cNvSpPr>
          <p:nvPr/>
        </p:nvSpPr>
        <p:spPr>
          <a:xfrm>
            <a:off x="863876" y="351876"/>
            <a:ext cx="4184626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Treiber Firmware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816E8F-7AE5-0028-72AF-59A38CB0E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10302" cy="4351338"/>
          </a:xfrm>
        </p:spPr>
        <p:txBody>
          <a:bodyPr/>
          <a:lstStyle/>
          <a:p>
            <a:r>
              <a:rPr lang="de-DE" dirty="0"/>
              <a:t>Werden auf den UART Bus geschickt</a:t>
            </a:r>
          </a:p>
          <a:p>
            <a:r>
              <a:rPr lang="de-DE" dirty="0"/>
              <a:t>3 Byte pro MIDI-Nachricht</a:t>
            </a:r>
          </a:p>
        </p:txBody>
      </p:sp>
    </p:spTree>
    <p:extLst>
      <p:ext uri="{BB962C8B-B14F-4D97-AF65-F5344CB8AC3E}">
        <p14:creationId xmlns:p14="http://schemas.microsoft.com/office/powerpoint/2010/main" val="216085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7A9CA960-64B2-36A5-59F9-EA4E6C55D3B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93179" y="1825625"/>
            <a:ext cx="2802664" cy="146450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094517E-BB23-8994-369A-973395021D10}"/>
              </a:ext>
            </a:extLst>
          </p:cNvPr>
          <p:cNvSpPr/>
          <p:nvPr/>
        </p:nvSpPr>
        <p:spPr>
          <a:xfrm>
            <a:off x="7408136" y="1825625"/>
            <a:ext cx="2390685" cy="220799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7B18AA5-D977-1B1E-F346-172676D18930}"/>
              </a:ext>
            </a:extLst>
          </p:cNvPr>
          <p:cNvSpPr/>
          <p:nvPr/>
        </p:nvSpPr>
        <p:spPr>
          <a:xfrm>
            <a:off x="7408135" y="4345210"/>
            <a:ext cx="2390685" cy="18047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DF41764-3A58-96A7-892C-19844770B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Treiberparameter</a:t>
            </a: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FCDE8C20-E320-0547-C200-C905EFDD7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46463"/>
            <a:ext cx="941215" cy="41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0DF462F-F022-1B41-AA73-EB0D4317E3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161" y="1704785"/>
            <a:ext cx="7648144" cy="4599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923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D9D16D61-17A9-6403-DCD1-85A3EDB0D7B7}"/>
              </a:ext>
            </a:extLst>
          </p:cNvPr>
          <p:cNvSpPr/>
          <p:nvPr/>
        </p:nvSpPr>
        <p:spPr>
          <a:xfrm>
            <a:off x="838200" y="365125"/>
            <a:ext cx="10515600" cy="1325562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/>
          </a:p>
          <a:p>
            <a:pPr algn="ctr"/>
            <a:r>
              <a:rPr lang="de-DE" sz="4400" dirty="0"/>
              <a:t>Versorgung</a:t>
            </a:r>
            <a:endParaRPr lang="de-DE" sz="2400" cap="small" dirty="0"/>
          </a:p>
          <a:p>
            <a:pPr algn="ctr"/>
            <a:r>
              <a:rPr lang="de-DE" sz="2400" dirty="0"/>
              <a:t>	</a:t>
            </a:r>
          </a:p>
        </p:txBody>
      </p:sp>
      <p:pic>
        <p:nvPicPr>
          <p:cNvPr id="10" name="Grafik 9" descr="Ein Bild, das Elektronik, Schaltung, Elektronisches Bauteil, Elektrisches Bauelement enthält.&#10;&#10;Automatisch generierte Beschreibung">
            <a:extLst>
              <a:ext uri="{FF2B5EF4-FFF2-40B4-BE49-F238E27FC236}">
                <a16:creationId xmlns:a16="http://schemas.microsoft.com/office/drawing/2014/main" id="{7C5A5135-6E35-431F-AC6B-88C89731C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952" y="1848593"/>
            <a:ext cx="2491424" cy="4221480"/>
          </a:xfrm>
          <a:prstGeom prst="rect">
            <a:avLst/>
          </a:prstGeom>
        </p:spPr>
      </p:pic>
      <p:pic>
        <p:nvPicPr>
          <p:cNvPr id="12" name="Grafik 11" descr="Ein Bild, das Text, Screenshot, Schaltung, Elektronik enthält.&#10;&#10;Automatisch generierte Beschreibung">
            <a:extLst>
              <a:ext uri="{FF2B5EF4-FFF2-40B4-BE49-F238E27FC236}">
                <a16:creationId xmlns:a16="http://schemas.microsoft.com/office/drawing/2014/main" id="{F054BB21-AADF-AC6D-DE11-2E0ADA40B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376" y="1825625"/>
            <a:ext cx="2491424" cy="4267417"/>
          </a:xfrm>
          <a:prstGeom prst="rect">
            <a:avLst/>
          </a:prstGeom>
        </p:spPr>
      </p:pic>
      <p:sp>
        <p:nvSpPr>
          <p:cNvPr id="38" name="Freihandform: Form 37">
            <a:extLst>
              <a:ext uri="{FF2B5EF4-FFF2-40B4-BE49-F238E27FC236}">
                <a16:creationId xmlns:a16="http://schemas.microsoft.com/office/drawing/2014/main" id="{FAB4D8C6-B41F-CBF7-9071-A8E7647864D5}"/>
              </a:ext>
            </a:extLst>
          </p:cNvPr>
          <p:cNvSpPr/>
          <p:nvPr/>
        </p:nvSpPr>
        <p:spPr>
          <a:xfrm>
            <a:off x="7715250" y="1890712"/>
            <a:ext cx="966787" cy="1538287"/>
          </a:xfrm>
          <a:custGeom>
            <a:avLst/>
            <a:gdLst>
              <a:gd name="connsiteX0" fmla="*/ 0 w 1004887"/>
              <a:gd name="connsiteY0" fmla="*/ 0 h 1538287"/>
              <a:gd name="connsiteX1" fmla="*/ 671513 w 1004887"/>
              <a:gd name="connsiteY1" fmla="*/ 0 h 1538287"/>
              <a:gd name="connsiteX2" fmla="*/ 671513 w 1004887"/>
              <a:gd name="connsiteY2" fmla="*/ 1 h 1538287"/>
              <a:gd name="connsiteX3" fmla="*/ 1004887 w 1004887"/>
              <a:gd name="connsiteY3" fmla="*/ 1 h 1538287"/>
              <a:gd name="connsiteX4" fmla="*/ 1004887 w 1004887"/>
              <a:gd name="connsiteY4" fmla="*/ 1162051 h 1538287"/>
              <a:gd name="connsiteX5" fmla="*/ 671513 w 1004887"/>
              <a:gd name="connsiteY5" fmla="*/ 1162051 h 1538287"/>
              <a:gd name="connsiteX6" fmla="*/ 671513 w 1004887"/>
              <a:gd name="connsiteY6" fmla="*/ 1538287 h 1538287"/>
              <a:gd name="connsiteX7" fmla="*/ 0 w 1004887"/>
              <a:gd name="connsiteY7" fmla="*/ 1538287 h 1538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4887" h="1538287">
                <a:moveTo>
                  <a:pt x="0" y="0"/>
                </a:moveTo>
                <a:lnTo>
                  <a:pt x="671513" y="0"/>
                </a:lnTo>
                <a:lnTo>
                  <a:pt x="671513" y="1"/>
                </a:lnTo>
                <a:lnTo>
                  <a:pt x="1004887" y="1"/>
                </a:lnTo>
                <a:lnTo>
                  <a:pt x="1004887" y="1162051"/>
                </a:lnTo>
                <a:lnTo>
                  <a:pt x="671513" y="1162051"/>
                </a:lnTo>
                <a:lnTo>
                  <a:pt x="671513" y="1538287"/>
                </a:lnTo>
                <a:lnTo>
                  <a:pt x="0" y="1538287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40" name="Grafik 39" descr="Ein Bild, das Text, Screenshot, Diagramm, Schaltung enthält.&#10;&#10;Automatisch generierte Beschreibung">
            <a:extLst>
              <a:ext uri="{FF2B5EF4-FFF2-40B4-BE49-F238E27FC236}">
                <a16:creationId xmlns:a16="http://schemas.microsoft.com/office/drawing/2014/main" id="{4E30EC60-F9D5-6A0B-D7D7-9DB9D83440E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76" t="38328" r="7929" b="41251"/>
          <a:stretch/>
        </p:blipFill>
        <p:spPr>
          <a:xfrm>
            <a:off x="882650" y="3016250"/>
            <a:ext cx="5307963" cy="193675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39993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D9D16D61-17A9-6403-DCD1-85A3EDB0D7B7}"/>
              </a:ext>
            </a:extLst>
          </p:cNvPr>
          <p:cNvSpPr/>
          <p:nvPr/>
        </p:nvSpPr>
        <p:spPr>
          <a:xfrm>
            <a:off x="838200" y="365125"/>
            <a:ext cx="10515600" cy="1325562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/>
          </a:p>
          <a:p>
            <a:pPr algn="ctr"/>
            <a:r>
              <a:rPr lang="de-DE" sz="4400" dirty="0"/>
              <a:t>ESP32</a:t>
            </a:r>
            <a:endParaRPr lang="de-DE" sz="2400" cap="small" dirty="0"/>
          </a:p>
          <a:p>
            <a:pPr algn="ctr"/>
            <a:r>
              <a:rPr lang="de-DE" sz="2400" dirty="0"/>
              <a:t>	</a:t>
            </a:r>
          </a:p>
        </p:txBody>
      </p:sp>
      <p:pic>
        <p:nvPicPr>
          <p:cNvPr id="10" name="Grafik 9" descr="Ein Bild, das Elektronik, Schaltung, Elektronisches Bauteil, Elektrisches Bauelement enthält.&#10;&#10;Automatisch generierte Beschreibung">
            <a:extLst>
              <a:ext uri="{FF2B5EF4-FFF2-40B4-BE49-F238E27FC236}">
                <a16:creationId xmlns:a16="http://schemas.microsoft.com/office/drawing/2014/main" id="{7C5A5135-6E35-431F-AC6B-88C89731C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952" y="1848593"/>
            <a:ext cx="2491424" cy="4221480"/>
          </a:xfrm>
          <a:prstGeom prst="rect">
            <a:avLst/>
          </a:prstGeom>
        </p:spPr>
      </p:pic>
      <p:pic>
        <p:nvPicPr>
          <p:cNvPr id="12" name="Grafik 11" descr="Ein Bild, das Text, Screenshot, Schaltung, Elektronik enthält.&#10;&#10;Automatisch generierte Beschreibung">
            <a:extLst>
              <a:ext uri="{FF2B5EF4-FFF2-40B4-BE49-F238E27FC236}">
                <a16:creationId xmlns:a16="http://schemas.microsoft.com/office/drawing/2014/main" id="{F054BB21-AADF-AC6D-DE11-2E0ADA40B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376" y="1848593"/>
            <a:ext cx="2491424" cy="4267417"/>
          </a:xfrm>
          <a:prstGeom prst="rect">
            <a:avLst/>
          </a:prstGeom>
        </p:spPr>
      </p:pic>
      <p:pic>
        <p:nvPicPr>
          <p:cNvPr id="20" name="Grafik 19" descr="Ein Bild, das Text, Screenshot, Diagramm, Schaltung enthält.&#10;&#10;Automatisch generierte Beschreibung">
            <a:extLst>
              <a:ext uri="{FF2B5EF4-FFF2-40B4-BE49-F238E27FC236}">
                <a16:creationId xmlns:a16="http://schemas.microsoft.com/office/drawing/2014/main" id="{1685A122-7C60-011A-33BD-67CA6C923C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1" t="18321" r="17435" b="48423"/>
          <a:stretch/>
        </p:blipFill>
        <p:spPr>
          <a:xfrm>
            <a:off x="1000124" y="1943100"/>
            <a:ext cx="5314951" cy="410400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</p:pic>
      <p:sp>
        <p:nvSpPr>
          <p:cNvPr id="37" name="Freihandform: Form 36">
            <a:extLst>
              <a:ext uri="{FF2B5EF4-FFF2-40B4-BE49-F238E27FC236}">
                <a16:creationId xmlns:a16="http://schemas.microsoft.com/office/drawing/2014/main" id="{D1D08D78-2C53-CC25-DB3F-FACE2E315E4D}"/>
              </a:ext>
            </a:extLst>
          </p:cNvPr>
          <p:cNvSpPr/>
          <p:nvPr/>
        </p:nvSpPr>
        <p:spPr>
          <a:xfrm>
            <a:off x="6646385" y="3428999"/>
            <a:ext cx="1664177" cy="1724024"/>
          </a:xfrm>
          <a:custGeom>
            <a:avLst/>
            <a:gdLst>
              <a:gd name="connsiteX0" fmla="*/ 970278 w 1627663"/>
              <a:gd name="connsiteY0" fmla="*/ 0 h 1724024"/>
              <a:gd name="connsiteX1" fmla="*/ 1627663 w 1627663"/>
              <a:gd name="connsiteY1" fmla="*/ 0 h 1724024"/>
              <a:gd name="connsiteX2" fmla="*/ 1627663 w 1627663"/>
              <a:gd name="connsiteY2" fmla="*/ 203199 h 1724024"/>
              <a:gd name="connsiteX3" fmla="*/ 1627663 w 1627663"/>
              <a:gd name="connsiteY3" fmla="*/ 1520825 h 1724024"/>
              <a:gd name="connsiteX4" fmla="*/ 1627663 w 1627663"/>
              <a:gd name="connsiteY4" fmla="*/ 1724024 h 1724024"/>
              <a:gd name="connsiteX5" fmla="*/ 0 w 1627663"/>
              <a:gd name="connsiteY5" fmla="*/ 1724024 h 1724024"/>
              <a:gd name="connsiteX6" fmla="*/ 0 w 1627663"/>
              <a:gd name="connsiteY6" fmla="*/ 203199 h 1724024"/>
              <a:gd name="connsiteX7" fmla="*/ 970278 w 1627663"/>
              <a:gd name="connsiteY7" fmla="*/ 203199 h 1724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27663" h="1724024">
                <a:moveTo>
                  <a:pt x="970278" y="0"/>
                </a:moveTo>
                <a:lnTo>
                  <a:pt x="1627663" y="0"/>
                </a:lnTo>
                <a:lnTo>
                  <a:pt x="1627663" y="203199"/>
                </a:lnTo>
                <a:lnTo>
                  <a:pt x="1627663" y="1520825"/>
                </a:lnTo>
                <a:lnTo>
                  <a:pt x="1627663" y="1724024"/>
                </a:lnTo>
                <a:lnTo>
                  <a:pt x="0" y="1724024"/>
                </a:lnTo>
                <a:lnTo>
                  <a:pt x="0" y="203199"/>
                </a:lnTo>
                <a:lnTo>
                  <a:pt x="970278" y="203199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21DC701-DCB8-33B3-0D3A-4B16AF86DF7A}"/>
              </a:ext>
            </a:extLst>
          </p:cNvPr>
          <p:cNvSpPr/>
          <p:nvPr/>
        </p:nvSpPr>
        <p:spPr>
          <a:xfrm>
            <a:off x="9692082" y="3678345"/>
            <a:ext cx="832011" cy="2809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B597FDF6-A394-4E24-A6B6-7E46EDDEF1D6}"/>
              </a:ext>
            </a:extLst>
          </p:cNvPr>
          <p:cNvSpPr/>
          <p:nvPr/>
        </p:nvSpPr>
        <p:spPr>
          <a:xfrm>
            <a:off x="10448767" y="5153023"/>
            <a:ext cx="470058" cy="2317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4164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Text, Screenshot, Schaltung, Elektronik enthält.&#10;&#10;Automatisch generierte Beschreibung">
            <a:extLst>
              <a:ext uri="{FF2B5EF4-FFF2-40B4-BE49-F238E27FC236}">
                <a16:creationId xmlns:a16="http://schemas.microsoft.com/office/drawing/2014/main" id="{F054BB21-AADF-AC6D-DE11-2E0ADA40B5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376" y="1848593"/>
            <a:ext cx="2491424" cy="4267417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D9D16D61-17A9-6403-DCD1-85A3EDB0D7B7}"/>
              </a:ext>
            </a:extLst>
          </p:cNvPr>
          <p:cNvSpPr/>
          <p:nvPr/>
        </p:nvSpPr>
        <p:spPr>
          <a:xfrm>
            <a:off x="838200" y="365125"/>
            <a:ext cx="10515600" cy="1325562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/>
          </a:p>
          <a:p>
            <a:pPr algn="ctr"/>
            <a:r>
              <a:rPr lang="de-DE" sz="4400" dirty="0"/>
              <a:t>ESP32</a:t>
            </a:r>
            <a:endParaRPr lang="de-DE" sz="2400" cap="small" dirty="0"/>
          </a:p>
          <a:p>
            <a:pPr algn="ctr"/>
            <a:r>
              <a:rPr lang="de-DE" sz="2400" dirty="0"/>
              <a:t>	</a:t>
            </a:r>
          </a:p>
        </p:txBody>
      </p:sp>
      <p:pic>
        <p:nvPicPr>
          <p:cNvPr id="10" name="Grafik 9" descr="Ein Bild, das Elektronik, Schaltung, Elektronisches Bauteil, Elektrisches Bauelement enthält.&#10;&#10;Automatisch generierte Beschreibung">
            <a:extLst>
              <a:ext uri="{FF2B5EF4-FFF2-40B4-BE49-F238E27FC236}">
                <a16:creationId xmlns:a16="http://schemas.microsoft.com/office/drawing/2014/main" id="{7C5A5135-6E35-431F-AC6B-88C89731CD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952" y="1848593"/>
            <a:ext cx="2491424" cy="4221480"/>
          </a:xfrm>
          <a:prstGeom prst="rect">
            <a:avLst/>
          </a:prstGeom>
        </p:spPr>
      </p:pic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43109E6A-B574-4B86-E253-93108D9AF0BD}"/>
              </a:ext>
            </a:extLst>
          </p:cNvPr>
          <p:cNvSpPr/>
          <p:nvPr/>
        </p:nvSpPr>
        <p:spPr>
          <a:xfrm>
            <a:off x="6602252" y="1848594"/>
            <a:ext cx="1170148" cy="758081"/>
          </a:xfrm>
          <a:custGeom>
            <a:avLst/>
            <a:gdLst>
              <a:gd name="connsiteX0" fmla="*/ 0 w 1170148"/>
              <a:gd name="connsiteY0" fmla="*/ 0 h 758081"/>
              <a:gd name="connsiteX1" fmla="*/ 1170148 w 1170148"/>
              <a:gd name="connsiteY1" fmla="*/ 0 h 758081"/>
              <a:gd name="connsiteX2" fmla="*/ 1170148 w 1170148"/>
              <a:gd name="connsiteY2" fmla="*/ 389782 h 758081"/>
              <a:gd name="connsiteX3" fmla="*/ 331948 w 1170148"/>
              <a:gd name="connsiteY3" fmla="*/ 389782 h 758081"/>
              <a:gd name="connsiteX4" fmla="*/ 331948 w 1170148"/>
              <a:gd name="connsiteY4" fmla="*/ 758081 h 758081"/>
              <a:gd name="connsiteX5" fmla="*/ 0 w 1170148"/>
              <a:gd name="connsiteY5" fmla="*/ 758081 h 758081"/>
              <a:gd name="connsiteX6" fmla="*/ 0 w 1170148"/>
              <a:gd name="connsiteY6" fmla="*/ 389782 h 758081"/>
              <a:gd name="connsiteX7" fmla="*/ 0 w 1170148"/>
              <a:gd name="connsiteY7" fmla="*/ 343623 h 758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70148" h="758081">
                <a:moveTo>
                  <a:pt x="0" y="0"/>
                </a:moveTo>
                <a:lnTo>
                  <a:pt x="1170148" y="0"/>
                </a:lnTo>
                <a:lnTo>
                  <a:pt x="1170148" y="389782"/>
                </a:lnTo>
                <a:lnTo>
                  <a:pt x="331948" y="389782"/>
                </a:lnTo>
                <a:lnTo>
                  <a:pt x="331948" y="758081"/>
                </a:lnTo>
                <a:lnTo>
                  <a:pt x="0" y="758081"/>
                </a:lnTo>
                <a:lnTo>
                  <a:pt x="0" y="389782"/>
                </a:lnTo>
                <a:lnTo>
                  <a:pt x="0" y="343623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6" name="Grafik 5" descr="Ein Bild, das Text, Screenshot, Diagramm, technische Zeichnung enthält.&#10;&#10;Automatisch generierte Beschreibung">
            <a:extLst>
              <a:ext uri="{FF2B5EF4-FFF2-40B4-BE49-F238E27FC236}">
                <a16:creationId xmlns:a16="http://schemas.microsoft.com/office/drawing/2014/main" id="{37B10AEA-4378-409C-DFD4-B82501ADBA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7" t="4420" r="665" b="3922"/>
          <a:stretch/>
        </p:blipFill>
        <p:spPr>
          <a:xfrm>
            <a:off x="1335468" y="2564428"/>
            <a:ext cx="4485581" cy="273879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11993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D9D16D61-17A9-6403-DCD1-85A3EDB0D7B7}"/>
              </a:ext>
            </a:extLst>
          </p:cNvPr>
          <p:cNvSpPr/>
          <p:nvPr/>
        </p:nvSpPr>
        <p:spPr>
          <a:xfrm>
            <a:off x="838200" y="365125"/>
            <a:ext cx="10515600" cy="1325562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/>
          </a:p>
          <a:p>
            <a:pPr algn="ctr"/>
            <a:r>
              <a:rPr lang="de-DE" sz="4400" dirty="0"/>
              <a:t>USB-Bridge</a:t>
            </a:r>
            <a:endParaRPr lang="de-DE" sz="2400" cap="small" dirty="0"/>
          </a:p>
          <a:p>
            <a:pPr algn="ctr"/>
            <a:r>
              <a:rPr lang="de-DE" sz="2400" dirty="0"/>
              <a:t>	</a:t>
            </a:r>
          </a:p>
        </p:txBody>
      </p:sp>
      <p:pic>
        <p:nvPicPr>
          <p:cNvPr id="10" name="Grafik 9" descr="Ein Bild, das Elektronik, Schaltung, Elektronisches Bauteil, Elektrisches Bauelement enthält.&#10;&#10;Automatisch generierte Beschreibung">
            <a:extLst>
              <a:ext uri="{FF2B5EF4-FFF2-40B4-BE49-F238E27FC236}">
                <a16:creationId xmlns:a16="http://schemas.microsoft.com/office/drawing/2014/main" id="{7C5A5135-6E35-431F-AC6B-88C89731C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952" y="1848593"/>
            <a:ext cx="2491424" cy="4221480"/>
          </a:xfrm>
          <a:prstGeom prst="rect">
            <a:avLst/>
          </a:prstGeom>
        </p:spPr>
      </p:pic>
      <p:pic>
        <p:nvPicPr>
          <p:cNvPr id="12" name="Grafik 11" descr="Ein Bild, das Text, Screenshot, Schaltung, Elektronik enthält.&#10;&#10;Automatisch generierte Beschreibung">
            <a:extLst>
              <a:ext uri="{FF2B5EF4-FFF2-40B4-BE49-F238E27FC236}">
                <a16:creationId xmlns:a16="http://schemas.microsoft.com/office/drawing/2014/main" id="{F054BB21-AADF-AC6D-DE11-2E0ADA40B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376" y="1848593"/>
            <a:ext cx="2491424" cy="4267417"/>
          </a:xfrm>
          <a:prstGeom prst="rect">
            <a:avLst/>
          </a:prstGeom>
        </p:spPr>
      </p:pic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3160B7E7-1DD7-F2B4-F36B-E6DEC706C1F9}"/>
              </a:ext>
            </a:extLst>
          </p:cNvPr>
          <p:cNvSpPr/>
          <p:nvPr/>
        </p:nvSpPr>
        <p:spPr>
          <a:xfrm>
            <a:off x="6632177" y="2243138"/>
            <a:ext cx="1125936" cy="1319212"/>
          </a:xfrm>
          <a:custGeom>
            <a:avLst/>
            <a:gdLst>
              <a:gd name="connsiteX0" fmla="*/ 293925 w 1125936"/>
              <a:gd name="connsiteY0" fmla="*/ 0 h 1319212"/>
              <a:gd name="connsiteX1" fmla="*/ 1125936 w 1125936"/>
              <a:gd name="connsiteY1" fmla="*/ 0 h 1319212"/>
              <a:gd name="connsiteX2" fmla="*/ 1125936 w 1125936"/>
              <a:gd name="connsiteY2" fmla="*/ 1319212 h 1319212"/>
              <a:gd name="connsiteX3" fmla="*/ 470058 w 1125936"/>
              <a:gd name="connsiteY3" fmla="*/ 1319212 h 1319212"/>
              <a:gd name="connsiteX4" fmla="*/ 293925 w 1125936"/>
              <a:gd name="connsiteY4" fmla="*/ 1319212 h 1319212"/>
              <a:gd name="connsiteX5" fmla="*/ 0 w 1125936"/>
              <a:gd name="connsiteY5" fmla="*/ 1319212 h 1319212"/>
              <a:gd name="connsiteX6" fmla="*/ 0 w 1125936"/>
              <a:gd name="connsiteY6" fmla="*/ 369242 h 1319212"/>
              <a:gd name="connsiteX7" fmla="*/ 293925 w 1125936"/>
              <a:gd name="connsiteY7" fmla="*/ 369242 h 1319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936" h="1319212">
                <a:moveTo>
                  <a:pt x="293925" y="0"/>
                </a:moveTo>
                <a:lnTo>
                  <a:pt x="1125936" y="0"/>
                </a:lnTo>
                <a:lnTo>
                  <a:pt x="1125936" y="1319212"/>
                </a:lnTo>
                <a:lnTo>
                  <a:pt x="470058" y="1319212"/>
                </a:lnTo>
                <a:lnTo>
                  <a:pt x="293925" y="1319212"/>
                </a:lnTo>
                <a:lnTo>
                  <a:pt x="0" y="1319212"/>
                </a:lnTo>
                <a:lnTo>
                  <a:pt x="0" y="369242"/>
                </a:lnTo>
                <a:lnTo>
                  <a:pt x="293925" y="369242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91722DB-D5D6-AF06-71EB-176E766FB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336114"/>
            <a:ext cx="5491442" cy="3246438"/>
          </a:xfrm>
          <a:prstGeom prst="rect">
            <a:avLst/>
          </a:prstGeom>
          <a:solidFill>
            <a:schemeClr val="tx1">
              <a:alpha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356387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D9D16D61-17A9-6403-DCD1-85A3EDB0D7B7}"/>
              </a:ext>
            </a:extLst>
          </p:cNvPr>
          <p:cNvSpPr/>
          <p:nvPr/>
        </p:nvSpPr>
        <p:spPr>
          <a:xfrm>
            <a:off x="838200" y="365125"/>
            <a:ext cx="10515600" cy="1325562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/>
          </a:p>
          <a:p>
            <a:pPr algn="ctr"/>
            <a:r>
              <a:rPr lang="de-DE" sz="4400" dirty="0"/>
              <a:t>Analog Sektion</a:t>
            </a:r>
            <a:endParaRPr lang="de-DE" sz="2400" cap="small" dirty="0"/>
          </a:p>
          <a:p>
            <a:pPr algn="ctr"/>
            <a:r>
              <a:rPr lang="de-DE" sz="2400" dirty="0"/>
              <a:t>	</a:t>
            </a:r>
          </a:p>
        </p:txBody>
      </p:sp>
      <p:pic>
        <p:nvPicPr>
          <p:cNvPr id="10" name="Grafik 9" descr="Ein Bild, das Elektronik, Schaltung, Elektronisches Bauteil, Elektrisches Bauelement enthält.&#10;&#10;Automatisch generierte Beschreibung">
            <a:extLst>
              <a:ext uri="{FF2B5EF4-FFF2-40B4-BE49-F238E27FC236}">
                <a16:creationId xmlns:a16="http://schemas.microsoft.com/office/drawing/2014/main" id="{7C5A5135-6E35-431F-AC6B-88C89731C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952" y="1848593"/>
            <a:ext cx="2491424" cy="4221480"/>
          </a:xfrm>
          <a:prstGeom prst="rect">
            <a:avLst/>
          </a:prstGeom>
        </p:spPr>
      </p:pic>
      <p:pic>
        <p:nvPicPr>
          <p:cNvPr id="12" name="Grafik 11" descr="Ein Bild, das Text, Screenshot, Schaltung, Elektronik enthält.&#10;&#10;Automatisch generierte Beschreibung">
            <a:extLst>
              <a:ext uri="{FF2B5EF4-FFF2-40B4-BE49-F238E27FC236}">
                <a16:creationId xmlns:a16="http://schemas.microsoft.com/office/drawing/2014/main" id="{F054BB21-AADF-AC6D-DE11-2E0ADA40B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376" y="1848593"/>
            <a:ext cx="2491424" cy="4267417"/>
          </a:xfrm>
          <a:prstGeom prst="rect">
            <a:avLst/>
          </a:prstGeom>
        </p:spPr>
      </p:pic>
      <p:sp>
        <p:nvSpPr>
          <p:cNvPr id="7" name="Freihandform: Form 6">
            <a:extLst>
              <a:ext uri="{FF2B5EF4-FFF2-40B4-BE49-F238E27FC236}">
                <a16:creationId xmlns:a16="http://schemas.microsoft.com/office/drawing/2014/main" id="{4E71BAEC-D496-44FE-E300-A225EDE9D88B}"/>
              </a:ext>
            </a:extLst>
          </p:cNvPr>
          <p:cNvSpPr/>
          <p:nvPr/>
        </p:nvSpPr>
        <p:spPr>
          <a:xfrm>
            <a:off x="6437152" y="4485630"/>
            <a:ext cx="2357598" cy="1584442"/>
          </a:xfrm>
          <a:custGeom>
            <a:avLst/>
            <a:gdLst>
              <a:gd name="connsiteX0" fmla="*/ 1747998 w 2357598"/>
              <a:gd name="connsiteY0" fmla="*/ 0 h 1584442"/>
              <a:gd name="connsiteX1" fmla="*/ 2357598 w 2357598"/>
              <a:gd name="connsiteY1" fmla="*/ 0 h 1584442"/>
              <a:gd name="connsiteX2" fmla="*/ 2357598 w 2357598"/>
              <a:gd name="connsiteY2" fmla="*/ 621033 h 1584442"/>
              <a:gd name="connsiteX3" fmla="*/ 2357598 w 2357598"/>
              <a:gd name="connsiteY3" fmla="*/ 867420 h 1584442"/>
              <a:gd name="connsiteX4" fmla="*/ 2357598 w 2357598"/>
              <a:gd name="connsiteY4" fmla="*/ 1584442 h 1584442"/>
              <a:gd name="connsiteX5" fmla="*/ 0 w 2357598"/>
              <a:gd name="connsiteY5" fmla="*/ 1584442 h 1584442"/>
              <a:gd name="connsiteX6" fmla="*/ 0 w 2357598"/>
              <a:gd name="connsiteY6" fmla="*/ 621033 h 1584442"/>
              <a:gd name="connsiteX7" fmla="*/ 1747998 w 2357598"/>
              <a:gd name="connsiteY7" fmla="*/ 621033 h 1584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7598" h="1584442">
                <a:moveTo>
                  <a:pt x="1747998" y="0"/>
                </a:moveTo>
                <a:lnTo>
                  <a:pt x="2357598" y="0"/>
                </a:lnTo>
                <a:lnTo>
                  <a:pt x="2357598" y="621033"/>
                </a:lnTo>
                <a:lnTo>
                  <a:pt x="2357598" y="867420"/>
                </a:lnTo>
                <a:lnTo>
                  <a:pt x="2357598" y="1584442"/>
                </a:lnTo>
                <a:lnTo>
                  <a:pt x="0" y="1584442"/>
                </a:lnTo>
                <a:lnTo>
                  <a:pt x="0" y="621033"/>
                </a:lnTo>
                <a:lnTo>
                  <a:pt x="1747998" y="621033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FB0A7EF1-9955-B1F8-3B63-A45FF1FE4690}"/>
              </a:ext>
            </a:extLst>
          </p:cNvPr>
          <p:cNvSpPr/>
          <p:nvPr/>
        </p:nvSpPr>
        <p:spPr>
          <a:xfrm>
            <a:off x="8937150" y="4485630"/>
            <a:ext cx="2357598" cy="1584441"/>
          </a:xfrm>
          <a:custGeom>
            <a:avLst/>
            <a:gdLst>
              <a:gd name="connsiteX0" fmla="*/ 0 w 2357598"/>
              <a:gd name="connsiteY0" fmla="*/ 0 h 1584441"/>
              <a:gd name="connsiteX1" fmla="*/ 609600 w 2357598"/>
              <a:gd name="connsiteY1" fmla="*/ 0 h 1584441"/>
              <a:gd name="connsiteX2" fmla="*/ 609600 w 2357598"/>
              <a:gd name="connsiteY2" fmla="*/ 621032 h 1584441"/>
              <a:gd name="connsiteX3" fmla="*/ 2357598 w 2357598"/>
              <a:gd name="connsiteY3" fmla="*/ 621032 h 1584441"/>
              <a:gd name="connsiteX4" fmla="*/ 2357598 w 2357598"/>
              <a:gd name="connsiteY4" fmla="*/ 1584441 h 1584441"/>
              <a:gd name="connsiteX5" fmla="*/ 0 w 2357598"/>
              <a:gd name="connsiteY5" fmla="*/ 1584441 h 1584441"/>
              <a:gd name="connsiteX6" fmla="*/ 0 w 2357598"/>
              <a:gd name="connsiteY6" fmla="*/ 867420 h 1584441"/>
              <a:gd name="connsiteX7" fmla="*/ 0 w 2357598"/>
              <a:gd name="connsiteY7" fmla="*/ 621032 h 1584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7598" h="1584441">
                <a:moveTo>
                  <a:pt x="0" y="0"/>
                </a:moveTo>
                <a:lnTo>
                  <a:pt x="609600" y="0"/>
                </a:lnTo>
                <a:lnTo>
                  <a:pt x="609600" y="621032"/>
                </a:lnTo>
                <a:lnTo>
                  <a:pt x="2357598" y="621032"/>
                </a:lnTo>
                <a:lnTo>
                  <a:pt x="2357598" y="1584441"/>
                </a:lnTo>
                <a:lnTo>
                  <a:pt x="0" y="1584441"/>
                </a:lnTo>
                <a:lnTo>
                  <a:pt x="0" y="867420"/>
                </a:lnTo>
                <a:lnTo>
                  <a:pt x="0" y="621032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1951D49-8668-AE72-FE70-9364622A374C}"/>
              </a:ext>
            </a:extLst>
          </p:cNvPr>
          <p:cNvSpPr/>
          <p:nvPr/>
        </p:nvSpPr>
        <p:spPr>
          <a:xfrm>
            <a:off x="8362950" y="3028951"/>
            <a:ext cx="171450" cy="3492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8BADDB2-5B33-CC57-1134-443594AAAB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774" y="2462363"/>
            <a:ext cx="5465126" cy="299393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109066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7900899A-E4EF-58B3-2DA6-68BC36F2576D}"/>
              </a:ext>
            </a:extLst>
          </p:cNvPr>
          <p:cNvSpPr txBox="1">
            <a:spLocks/>
          </p:cNvSpPr>
          <p:nvPr/>
        </p:nvSpPr>
        <p:spPr>
          <a:xfrm>
            <a:off x="838200" y="371474"/>
            <a:ext cx="10515600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B00E02B-2698-7031-41A4-FC5BBB557A3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de-DE" dirty="0"/>
              <a:t>Aufgabenstellungen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01BEB7A-A63C-5BDB-CAFD-DA0D1AAC3850}"/>
              </a:ext>
            </a:extLst>
          </p:cNvPr>
          <p:cNvSpPr/>
          <p:nvPr/>
        </p:nvSpPr>
        <p:spPr>
          <a:xfrm>
            <a:off x="838201" y="3109361"/>
            <a:ext cx="5257801" cy="48545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rgbClr val="0B00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dirty="0"/>
              <a:t>Leiterplattendesign</a:t>
            </a:r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39573739-8223-DAC8-C079-A2F739426E66}"/>
              </a:ext>
            </a:extLst>
          </p:cNvPr>
          <p:cNvSpPr/>
          <p:nvPr/>
        </p:nvSpPr>
        <p:spPr>
          <a:xfrm>
            <a:off x="6096001" y="3109361"/>
            <a:ext cx="5257801" cy="48545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rgbClr val="0B00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dirty="0"/>
              <a:t>Schaltungsentwurf</a:t>
            </a:r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3D26A25-98A9-ABC2-C404-4E0855DF7384}"/>
              </a:ext>
            </a:extLst>
          </p:cNvPr>
          <p:cNvSpPr/>
          <p:nvPr/>
        </p:nvSpPr>
        <p:spPr>
          <a:xfrm>
            <a:off x="838202" y="2623907"/>
            <a:ext cx="10515600" cy="48870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rgbClr val="0B00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dirty="0"/>
          </a:p>
          <a:p>
            <a:pPr algn="ctr"/>
            <a:r>
              <a:rPr lang="de-DE" sz="2400" dirty="0"/>
              <a:t>Hardware</a:t>
            </a:r>
            <a:endParaRPr lang="de-DE" sz="2400" cap="small" dirty="0"/>
          </a:p>
          <a:p>
            <a:pPr algn="ctr"/>
            <a:r>
              <a:rPr lang="de-DE" sz="2400" dirty="0"/>
              <a:t>	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AA3C49F-BF8C-869F-B40C-EBD5CA077E56}"/>
              </a:ext>
            </a:extLst>
          </p:cNvPr>
          <p:cNvSpPr/>
          <p:nvPr/>
        </p:nvSpPr>
        <p:spPr>
          <a:xfrm>
            <a:off x="4207477" y="4984572"/>
            <a:ext cx="3614351" cy="48545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dirty="0"/>
              <a:t>Audiosampling</a:t>
            </a:r>
          </a:p>
          <a:p>
            <a:pPr algn="ctr"/>
            <a:endParaRPr lang="de-DE" dirty="0"/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01AE7406-FCF9-530C-3976-AB712628EBEC}"/>
              </a:ext>
            </a:extLst>
          </p:cNvPr>
          <p:cNvSpPr/>
          <p:nvPr/>
        </p:nvSpPr>
        <p:spPr>
          <a:xfrm>
            <a:off x="7821829" y="4984572"/>
            <a:ext cx="3531972" cy="48545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dirty="0"/>
              <a:t>Datenübertragung</a:t>
            </a:r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E903CFB-BFD5-EC1C-44FF-4BFCED81CD3C}"/>
              </a:ext>
            </a:extLst>
          </p:cNvPr>
          <p:cNvSpPr/>
          <p:nvPr/>
        </p:nvSpPr>
        <p:spPr>
          <a:xfrm>
            <a:off x="838200" y="4984572"/>
            <a:ext cx="3369277" cy="48545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dirty="0"/>
              <a:t>Code Base</a:t>
            </a:r>
          </a:p>
          <a:p>
            <a:pPr algn="ctr"/>
            <a:r>
              <a:rPr lang="de-DE" dirty="0"/>
              <a:t>	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2768FE97-31E7-67BB-9235-3B8DBA0C1F11}"/>
              </a:ext>
            </a:extLst>
          </p:cNvPr>
          <p:cNvSpPr txBox="1">
            <a:spLocks/>
          </p:cNvSpPr>
          <p:nvPr/>
        </p:nvSpPr>
        <p:spPr>
          <a:xfrm>
            <a:off x="838200" y="4499118"/>
            <a:ext cx="10515600" cy="485454"/>
          </a:xfrm>
          <a:prstGeom prst="rect">
            <a:avLst/>
          </a:prstGeom>
          <a:solidFill>
            <a:schemeClr val="tx1">
              <a:alpha val="49804"/>
            </a:schemeClr>
          </a:solidFill>
          <a:ln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/>
              <a:t>Treiber</a:t>
            </a:r>
            <a:r>
              <a:rPr lang="de-DE" sz="2000" dirty="0"/>
              <a:t> </a:t>
            </a:r>
            <a:r>
              <a:rPr lang="de-DE" sz="2400" dirty="0"/>
              <a:t>Firmware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464290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678CB7B8-49F2-99E3-2AFD-211017886702}"/>
              </a:ext>
            </a:extLst>
          </p:cNvPr>
          <p:cNvSpPr txBox="1">
            <a:spLocks/>
          </p:cNvSpPr>
          <p:nvPr/>
        </p:nvSpPr>
        <p:spPr>
          <a:xfrm>
            <a:off x="838200" y="358776"/>
            <a:ext cx="10515600" cy="133191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000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3DB8DB07-D7F4-7899-F45F-FF8ADA88D80C}"/>
              </a:ext>
            </a:extLst>
          </p:cNvPr>
          <p:cNvSpPr txBox="1">
            <a:spLocks/>
          </p:cNvSpPr>
          <p:nvPr/>
        </p:nvSpPr>
        <p:spPr>
          <a:xfrm>
            <a:off x="838200" y="371474"/>
            <a:ext cx="10515600" cy="1325563"/>
          </a:xfrm>
          <a:prstGeom prst="rect">
            <a:avLst/>
          </a:prstGeom>
          <a:solidFill>
            <a:srgbClr val="0B003A">
              <a:alpha val="49804"/>
            </a:srgbClr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Treiber Firmware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12BC06-F3BB-6A46-296B-F8BAB0C39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Libraries</a:t>
            </a:r>
          </a:p>
          <a:p>
            <a:pPr lvl="1"/>
            <a:r>
              <a:rPr lang="de-DE" dirty="0"/>
              <a:t>i2s_sampler.h</a:t>
            </a:r>
          </a:p>
          <a:p>
            <a:pPr lvl="1"/>
            <a:r>
              <a:rPr lang="de-DE" dirty="0" err="1"/>
              <a:t>fft.h</a:t>
            </a:r>
            <a:r>
              <a:rPr lang="de-DE" dirty="0"/>
              <a:t>		</a:t>
            </a:r>
            <a:r>
              <a:rPr lang="pl-PL" b="0" i="1" dirty="0">
                <a:solidFill>
                  <a:srgbClr val="B8CFE6"/>
                </a:solidFill>
                <a:effectLst/>
                <a:latin typeface="FiraCode NF Retina"/>
              </a:rPr>
              <a:t>Robin Scheibler</a:t>
            </a:r>
            <a:r>
              <a:rPr lang="de-DE" b="0" i="1" dirty="0">
                <a:solidFill>
                  <a:srgbClr val="B8CFE6"/>
                </a:solidFill>
                <a:effectLst/>
                <a:latin typeface="FiraCode NF Retina"/>
              </a:rPr>
              <a:t> </a:t>
            </a:r>
            <a:r>
              <a:rPr lang="pl-PL" b="0" i="1" dirty="0">
                <a:solidFill>
                  <a:srgbClr val="B8CFE6"/>
                </a:solidFill>
                <a:effectLst/>
                <a:latin typeface="FiraCode NF Retina"/>
              </a:rPr>
              <a:t>(http://www.robinscheibler.org)</a:t>
            </a:r>
            <a:endParaRPr lang="de-DE" dirty="0"/>
          </a:p>
          <a:p>
            <a:pPr lvl="1"/>
            <a:r>
              <a:rPr lang="de-DE" dirty="0" err="1"/>
              <a:t>midi.h</a:t>
            </a:r>
            <a:endParaRPr lang="de-DE" dirty="0"/>
          </a:p>
          <a:p>
            <a:r>
              <a:rPr lang="de-DE" dirty="0"/>
              <a:t>Quelldateien</a:t>
            </a:r>
          </a:p>
          <a:p>
            <a:pPr lvl="1"/>
            <a:r>
              <a:rPr lang="de-DE" dirty="0" err="1"/>
              <a:t>config.h</a:t>
            </a:r>
            <a:endParaRPr lang="de-DE" dirty="0"/>
          </a:p>
          <a:p>
            <a:pPr lvl="1"/>
            <a:r>
              <a:rPr lang="de-DE" dirty="0" err="1"/>
              <a:t>gitcon.h</a:t>
            </a:r>
            <a:endParaRPr lang="de-DE" dirty="0"/>
          </a:p>
          <a:p>
            <a:r>
              <a:rPr lang="de-DE" dirty="0" err="1"/>
              <a:t>Programmierprache</a:t>
            </a:r>
            <a:r>
              <a:rPr lang="de-DE" dirty="0"/>
              <a:t> C</a:t>
            </a:r>
          </a:p>
        </p:txBody>
      </p:sp>
    </p:spTree>
    <p:extLst>
      <p:ext uri="{BB962C8B-B14F-4D97-AF65-F5344CB8AC3E}">
        <p14:creationId xmlns:p14="http://schemas.microsoft.com/office/powerpoint/2010/main" val="986430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660</Words>
  <Application>Microsoft Office PowerPoint</Application>
  <PresentationFormat>Breitbild</PresentationFormat>
  <Paragraphs>225</Paragraphs>
  <Slides>21</Slides>
  <Notes>20</Notes>
  <HiddenSlides>8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FiraCode NF Retina</vt:lpstr>
      <vt:lpstr>Symbol</vt:lpstr>
      <vt:lpstr>Office</vt:lpstr>
      <vt:lpstr>Aufgabenstellungen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Aufgabenstellungen</vt:lpstr>
      <vt:lpstr>PowerPoint-Präsentation</vt:lpstr>
      <vt:lpstr>Firmware</vt:lpstr>
      <vt:lpstr>Sampler</vt:lpstr>
      <vt:lpstr>ADC</vt:lpstr>
      <vt:lpstr>DMA-Controller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Treiberparameter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Aufgabenstellungen</dc:title>
  <dc:creator>Grundner Simon</dc:creator>
  <cp:lastModifiedBy>Grundner Simon</cp:lastModifiedBy>
  <cp:revision>18</cp:revision>
  <dcterms:created xsi:type="dcterms:W3CDTF">2023-05-19T21:22:32Z</dcterms:created>
  <dcterms:modified xsi:type="dcterms:W3CDTF">2023-05-22T18:26:15Z</dcterms:modified>
</cp:coreProperties>
</file>

<file path=docProps/thumbnail.jpeg>
</file>